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4" r:id="rId2"/>
    <p:sldMasterId id="2147483881" r:id="rId3"/>
    <p:sldMasterId id="2147483894" r:id="rId4"/>
    <p:sldMasterId id="2147483899" r:id="rId5"/>
  </p:sldMasterIdLst>
  <p:notesMasterIdLst>
    <p:notesMasterId r:id="rId75"/>
  </p:notesMasterIdLst>
  <p:sldIdLst>
    <p:sldId id="322" r:id="rId6"/>
    <p:sldId id="424" r:id="rId7"/>
    <p:sldId id="554" r:id="rId8"/>
    <p:sldId id="827" r:id="rId9"/>
    <p:sldId id="828" r:id="rId10"/>
    <p:sldId id="728" r:id="rId11"/>
    <p:sldId id="780" r:id="rId12"/>
    <p:sldId id="821" r:id="rId13"/>
    <p:sldId id="835" r:id="rId14"/>
    <p:sldId id="837" r:id="rId15"/>
    <p:sldId id="836" r:id="rId16"/>
    <p:sldId id="904" r:id="rId17"/>
    <p:sldId id="838" r:id="rId18"/>
    <p:sldId id="839" r:id="rId19"/>
    <p:sldId id="849" r:id="rId20"/>
    <p:sldId id="850" r:id="rId21"/>
    <p:sldId id="851" r:id="rId22"/>
    <p:sldId id="852" r:id="rId23"/>
    <p:sldId id="853" r:id="rId24"/>
    <p:sldId id="854" r:id="rId25"/>
    <p:sldId id="855" r:id="rId26"/>
    <p:sldId id="856" r:id="rId27"/>
    <p:sldId id="857" r:id="rId28"/>
    <p:sldId id="858" r:id="rId29"/>
    <p:sldId id="859" r:id="rId30"/>
    <p:sldId id="889" r:id="rId31"/>
    <p:sldId id="860" r:id="rId32"/>
    <p:sldId id="861" r:id="rId33"/>
    <p:sldId id="862" r:id="rId34"/>
    <p:sldId id="863" r:id="rId35"/>
    <p:sldId id="864" r:id="rId36"/>
    <p:sldId id="865" r:id="rId37"/>
    <p:sldId id="866" r:id="rId38"/>
    <p:sldId id="867" r:id="rId39"/>
    <p:sldId id="868" r:id="rId40"/>
    <p:sldId id="869" r:id="rId41"/>
    <p:sldId id="890" r:id="rId42"/>
    <p:sldId id="870" r:id="rId43"/>
    <p:sldId id="871" r:id="rId44"/>
    <p:sldId id="872" r:id="rId45"/>
    <p:sldId id="873" r:id="rId46"/>
    <p:sldId id="874" r:id="rId47"/>
    <p:sldId id="875" r:id="rId48"/>
    <p:sldId id="876" r:id="rId49"/>
    <p:sldId id="877" r:id="rId50"/>
    <p:sldId id="878" r:id="rId51"/>
    <p:sldId id="879" r:id="rId52"/>
    <p:sldId id="880" r:id="rId53"/>
    <p:sldId id="881" r:id="rId54"/>
    <p:sldId id="882" r:id="rId55"/>
    <p:sldId id="883" r:id="rId56"/>
    <p:sldId id="884" r:id="rId57"/>
    <p:sldId id="885" r:id="rId58"/>
    <p:sldId id="891" r:id="rId59"/>
    <p:sldId id="894" r:id="rId60"/>
    <p:sldId id="892" r:id="rId61"/>
    <p:sldId id="893" r:id="rId62"/>
    <p:sldId id="895" r:id="rId63"/>
    <p:sldId id="896" r:id="rId64"/>
    <p:sldId id="897" r:id="rId65"/>
    <p:sldId id="898" r:id="rId66"/>
    <p:sldId id="899" r:id="rId67"/>
    <p:sldId id="900" r:id="rId68"/>
    <p:sldId id="901" r:id="rId69"/>
    <p:sldId id="773" r:id="rId70"/>
    <p:sldId id="902" r:id="rId71"/>
    <p:sldId id="832" r:id="rId72"/>
    <p:sldId id="417" r:id="rId73"/>
    <p:sldId id="418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24"/>
            <p14:sldId id="554"/>
            <p14:sldId id="827"/>
            <p14:sldId id="828"/>
            <p14:sldId id="728"/>
            <p14:sldId id="780"/>
            <p14:sldId id="821"/>
            <p14:sldId id="835"/>
            <p14:sldId id="837"/>
            <p14:sldId id="836"/>
            <p14:sldId id="904"/>
            <p14:sldId id="838"/>
            <p14:sldId id="839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8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90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91"/>
            <p14:sldId id="894"/>
            <p14:sldId id="892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773"/>
            <p14:sldId id="902"/>
            <p14:sldId id="832"/>
            <p14:sldId id="417"/>
            <p14:sldId id="418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FFFFFF"/>
    <a:srgbClr val="DDF0C8"/>
    <a:srgbClr val="F5FAF4"/>
    <a:srgbClr val="53D2FF"/>
    <a:srgbClr val="FFD653"/>
    <a:srgbClr val="EBF4E8"/>
    <a:srgbClr val="ADCFA1"/>
    <a:srgbClr val="EDE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6" autoAdjust="0"/>
    <p:restoredTop sz="96764" autoAdjust="0"/>
  </p:normalViewPr>
  <p:slideViewPr>
    <p:cSldViewPr>
      <p:cViewPr varScale="1">
        <p:scale>
          <a:sx n="117" d="100"/>
          <a:sy n="117" d="100"/>
        </p:scale>
        <p:origin x="14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6672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AADCE-4523-43FE-B0A8-90B87F2F6B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80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AADCE-4523-43FE-B0A8-90B87F2F6B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855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&lt;script</a:t>
            </a:r>
          </a:p>
          <a:p>
            <a:r>
              <a:rPr lang="en-US" altLang="ko-KR" smtClean="0"/>
              <a:t>	src="https://maps.googleapis.com/maps/api/js?callback=initMap"&gt;</a:t>
            </a:r>
          </a:p>
          <a:p>
            <a:r>
              <a:rPr lang="en-US" altLang="ko-KR" smtClean="0"/>
              <a:t>&lt;/script&gt; </a:t>
            </a:r>
            <a:endParaRPr lang="ko-KR" altLang="en-US" smtClean="0"/>
          </a:p>
        </p:txBody>
      </p:sp>
      <p:sp>
        <p:nvSpPr>
          <p:cNvPr id="187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AD4796C-E2F2-4CE5-B300-024B8B47B395}" type="slidenum">
              <a:rPr kumimoji="0" lang="ko-KR" altLang="en-US"/>
              <a:pPr/>
              <a:t>17</a:t>
            </a:fld>
            <a:endParaRPr kumimoji="0" lang="en-US" altLang="ko-KR"/>
          </a:p>
        </p:txBody>
      </p:sp>
    </p:spTree>
    <p:extLst>
      <p:ext uri="{BB962C8B-B14F-4D97-AF65-F5344CB8AC3E}">
        <p14:creationId xmlns:p14="http://schemas.microsoft.com/office/powerpoint/2010/main" val="182166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https://developers.google.com/places/supported_types</a:t>
            </a:r>
            <a:endParaRPr lang="ko-KR" altLang="en-US" smtClean="0"/>
          </a:p>
        </p:txBody>
      </p:sp>
      <p:sp>
        <p:nvSpPr>
          <p:cNvPr id="188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B47F844D-9445-42A5-A934-7222AAD9EE0B}" type="slidenum">
              <a:rPr kumimoji="0" lang="ko-KR" altLang="en-US">
                <a:solidFill>
                  <a:srgbClr val="000000"/>
                </a:solidFill>
              </a:rPr>
              <a:pPr/>
              <a:t>40</a:t>
            </a:fld>
            <a:endParaRPr kumimoji="0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addAnimatedPolyline();</a:t>
            </a:r>
            <a:endParaRPr lang="ko-KR" altLang="en-US" smtClean="0"/>
          </a:p>
        </p:txBody>
      </p:sp>
      <p:sp>
        <p:nvSpPr>
          <p:cNvPr id="189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2233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A1D079A-E2E5-4A42-8882-A4D0CEAAE962}" type="slidenum">
              <a:rPr kumimoji="0" lang="ko-KR" altLang="en-US"/>
              <a:pPr/>
              <a:t>52</a:t>
            </a:fld>
            <a:endParaRPr kumimoji="0" lang="en-US" altLang="ko-KR"/>
          </a:p>
        </p:txBody>
      </p:sp>
    </p:spTree>
    <p:extLst>
      <p:ext uri="{BB962C8B-B14F-4D97-AF65-F5344CB8AC3E}">
        <p14:creationId xmlns:p14="http://schemas.microsoft.com/office/powerpoint/2010/main" val="164950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AEEFDC-69DB-4243-B533-892310A703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4A11CE-F995-4F12-A48D-5DF799E1F72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57206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9D318A-C5A0-4224-8B83-AE583319F1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06895-3EB7-407F-A332-5A1DEF7573C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94807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C32ADEB-DC11-41D8-AC92-1E6261B7B4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B9C9ED-9C29-43B0-9E14-ED4813E54A6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846340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3E5BE3D-7D95-4427-A2E7-755ECB82117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89347-B1CA-44D5-A9F5-20A9D29C053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59045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465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10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0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2015-03-23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6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32977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394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316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2015-03-23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71521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2015-03-23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3108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2015-03-23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0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2015-03-23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 프로그래밍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27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DEF750-1141-48E8-8C5C-358B54956E4E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168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D7FF4B-CB05-4681-A454-E0D486ADDA1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27493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AC9A80-4D07-49E3-8A29-EBB47364EDC9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95866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CEE100-119F-46A9-932F-FF81E63EC435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82684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/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E9603A-DFA9-48C0-9CED-1719B0905B7A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20343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/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D124BC-A7E0-45F7-8AB6-22C1CC76747A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42460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/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CA819C-442B-42C6-8C5E-88A5134CE58C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74207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/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2A9F39-4CDD-4C80-AF4F-1DD719D5E790}" type="slidenum">
              <a:rPr kumimoji="1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8002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.w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.w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C887E90-3AE5-4D2D-AC4B-9A2E4A38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B2530EE-4DC2-4730-A0CF-571A6315B6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60804" name="Rectangle 4">
            <a:extLst>
              <a:ext uri="{FF2B5EF4-FFF2-40B4-BE49-F238E27FC236}">
                <a16:creationId xmlns:a16="http://schemas.microsoft.com/office/drawing/2014/main" id="{4FEE2828-2A87-462F-B15D-8CD027C8A1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000000"/>
                </a:solidFill>
                <a:latin typeface="Comic Sans MS" panose="030F0702030302020204" pitchFamily="66" charset="0"/>
              </a:defRPr>
            </a:lvl1pPr>
          </a:lstStyle>
          <a:p>
            <a:fld id="{A3DB77EE-5B0F-443B-B5A6-D7A64ACE77EF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20485" name="Picture 5" descr="MCj03788450000[1]">
            <a:extLst>
              <a:ext uri="{FF2B5EF4-FFF2-40B4-BE49-F238E27FC236}">
                <a16:creationId xmlns:a16="http://schemas.microsoft.com/office/drawing/2014/main" id="{18B3AE6F-E74A-4BC0-BFA9-2982DFBAF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563BD9DD-F7D0-4D67-AEE1-F976C4EED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en-US" altLang="ko-KR" sz="1000">
                <a:solidFill>
                  <a:srgbClr val="FF4C00"/>
                </a:solidFill>
                <a:cs typeface="Arial" pitchFamily="34" charset="0"/>
              </a:rPr>
              <a:t>© 2013 </a:t>
            </a:r>
            <a:r>
              <a:rPr kumimoji="0" lang="ko-KR" altLang="en-US" sz="1000">
                <a:solidFill>
                  <a:srgbClr val="FF4C00"/>
                </a:solidFill>
                <a:cs typeface="Arial" pitchFamily="34" charset="0"/>
              </a:rPr>
              <a:t>인피니티북스 </a:t>
            </a:r>
            <a:r>
              <a:rPr kumimoji="0" lang="en-US" altLang="ko-KR" sz="1000">
                <a:solidFill>
                  <a:srgbClr val="FF4C00"/>
                </a:solidFill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4511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Century Schoolbook" panose="02040604050505020304" pitchFamily="18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Century Schoolbook" panose="02040604050505020304" pitchFamily="18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Century Schoolbook" panose="02040604050505020304" pitchFamily="18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3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0">
                <a:solidFill>
                  <a:srgbClr val="000000"/>
                </a:solidFill>
                <a:latin typeface="Comic Sans MS" panose="030F0702030302020204" pitchFamily="66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E36F8-FE80-4AA5-BEE0-C981E667751C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3077" name="Picture 5" descr="MCj03788450000[1]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© 2013 </a:t>
            </a: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인피니티북스 </a:t>
            </a:r>
            <a:r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599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Century Schoolbook" panose="02040604050505020304" pitchFamily="18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Century Schoolbook" panose="02040604050505020304" pitchFamily="18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Century Schoolbook" panose="02040604050505020304" pitchFamily="18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000000"/>
                </a:solidFill>
                <a:latin typeface="Comic Sans MS" panose="030F0702030302020204" pitchFamily="66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913D3-63AB-41C7-A8A1-A7B738558463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52229" name="Picture 5" descr="MCj03788450000[1]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© 2013 </a:t>
            </a: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인피니티북스 </a:t>
            </a:r>
            <a:r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rgbClr val="FF4C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Arial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1353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Century Schoolbook" panose="02040604050505020304" pitchFamily="18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Century Schoolbook" panose="02040604050505020304" pitchFamily="18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Century Schoolbook" panose="02040604050505020304" pitchFamily="18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s.google.com/maps/coverage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supported_typ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ebprogramming.co.kr/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graphics/google_maps_intro.asp" TargetMode="External"/><Relationship Id="rId2" Type="http://schemas.openxmlformats.org/officeDocument/2006/relationships/hyperlink" Target="http://www.w3schools.com/html/html5_geolocation.asp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evelopers.google.com/maps/documentation/javascript/?hl=k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s.google.com/maps/documentation/javascript/?hl=ko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7170" name="Picture 2" descr="http://www.booksr.co.kr/upload_data/catalog/html5css3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6" y="1631824"/>
            <a:ext cx="3677394" cy="4596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323528" y="188640"/>
            <a:ext cx="8568952" cy="18002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6000" b="1" dirty="0"/>
              <a:t>Mobile Simulation </a:t>
            </a:r>
            <a:r>
              <a:rPr lang="en-US" altLang="ko-KR" sz="4800" b="1" dirty="0"/>
              <a:t>      		                          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2017-2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DB722-1877-4E15-A689-C0A7DC6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8004" y="1772816"/>
            <a:ext cx="2401888" cy="359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34C9742-CC6E-4CD6-8D86-076B5D3C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61" y="5516562"/>
            <a:ext cx="40894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1"/>
          <p:cNvSpPr>
            <a:spLocks noGrp="1"/>
          </p:cNvSpPr>
          <p:nvPr>
            <p:ph type="title"/>
          </p:nvPr>
        </p:nvSpPr>
        <p:spPr>
          <a:xfrm>
            <a:off x="1108075" y="61913"/>
            <a:ext cx="7788275" cy="1665287"/>
          </a:xfrm>
        </p:spPr>
        <p:txBody>
          <a:bodyPr/>
          <a:lstStyle/>
          <a:p>
            <a:pPr eaLnBrk="1" hangingPunct="1"/>
            <a:r>
              <a:rPr lang="en-US" altLang="ko-KR" sz="6600" smtClean="0"/>
              <a:t>Target (N.A.):</a:t>
            </a:r>
            <a:br>
              <a:rPr lang="en-US" altLang="ko-KR" sz="6600" smtClean="0"/>
            </a:br>
            <a:r>
              <a:rPr lang="en-US" altLang="ko-KR" b="1" smtClean="0">
                <a:solidFill>
                  <a:srgbClr val="0000FF"/>
                </a:solidFill>
              </a:rPr>
              <a:t>Using Google Map API V3</a:t>
            </a:r>
            <a:endParaRPr lang="ko-KR" altLang="en-US" sz="6600" b="1" smtClean="0">
              <a:solidFill>
                <a:srgbClr val="0000FF"/>
              </a:solidFill>
            </a:endParaRPr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" y="1760538"/>
            <a:ext cx="2830513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1760538"/>
            <a:ext cx="2820987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788" y="1760538"/>
            <a:ext cx="2827337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4941168"/>
            <a:ext cx="1176935" cy="11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7788275" cy="1419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6000" dirty="0" smtClean="0"/>
              <a:t>Target</a:t>
            </a:r>
            <a:r>
              <a:rPr lang="en-US" altLang="ko-KR" sz="6000" dirty="0" smtClean="0"/>
              <a:t>: </a:t>
            </a:r>
            <a:r>
              <a:rPr lang="en-US" altLang="ko-KR" sz="3600" b="1" dirty="0" smtClean="0">
                <a:solidFill>
                  <a:srgbClr val="0000FF"/>
                </a:solidFill>
              </a:rPr>
              <a:t>Directions</a:t>
            </a:r>
            <a:endParaRPr lang="ko-KR" altLang="en-US" sz="6000" b="1" dirty="0" smtClean="0">
              <a:solidFill>
                <a:srgbClr val="0000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0275" y="1828800"/>
            <a:ext cx="4278313" cy="429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1828800"/>
            <a:ext cx="4278313" cy="429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43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7788275" cy="1419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6000" dirty="0" smtClean="0"/>
              <a:t>Target</a:t>
            </a:r>
            <a:r>
              <a:rPr lang="en-US" altLang="ko-KR" sz="6000" dirty="0" smtClean="0"/>
              <a:t>: </a:t>
            </a:r>
            <a:r>
              <a:rPr lang="en-US" altLang="ko-KR" sz="3600" b="1" dirty="0" smtClean="0">
                <a:solidFill>
                  <a:srgbClr val="0000FF"/>
                </a:solidFill>
              </a:rPr>
              <a:t>Distance &amp; heading</a:t>
            </a:r>
            <a:endParaRPr lang="ko-KR" altLang="en-US" sz="6000" b="1" dirty="0" smtClean="0">
              <a:solidFill>
                <a:srgbClr val="0000FF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40768"/>
            <a:ext cx="6336704" cy="53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제목 1"/>
          <p:cNvSpPr>
            <a:spLocks noGrp="1"/>
          </p:cNvSpPr>
          <p:nvPr>
            <p:ph type="title"/>
          </p:nvPr>
        </p:nvSpPr>
        <p:spPr>
          <a:xfrm>
            <a:off x="611561" y="79375"/>
            <a:ext cx="8335590" cy="1274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5400" dirty="0" smtClean="0"/>
              <a:t>Challenge 1:</a:t>
            </a:r>
            <a:br>
              <a:rPr lang="en-US" altLang="ko-KR" sz="5400" dirty="0" smtClean="0"/>
            </a:br>
            <a:r>
              <a:rPr lang="en-US" altLang="ko-KR" sz="3200" b="1" dirty="0" smtClean="0">
                <a:solidFill>
                  <a:srgbClr val="0000FF"/>
                </a:solidFill>
              </a:rPr>
              <a:t>Animation on Google map</a:t>
            </a:r>
            <a:endParaRPr lang="ko-KR" altLang="en-US" sz="5400" b="1" dirty="0" smtClean="0">
              <a:solidFill>
                <a:srgbClr val="0000FF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0988" y="1554163"/>
            <a:ext cx="4073525" cy="486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8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제목 1"/>
          <p:cNvSpPr>
            <a:spLocks noGrp="1"/>
          </p:cNvSpPr>
          <p:nvPr>
            <p:ph type="title"/>
          </p:nvPr>
        </p:nvSpPr>
        <p:spPr>
          <a:xfrm>
            <a:off x="611560" y="104775"/>
            <a:ext cx="7788275" cy="1274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5400" dirty="0" smtClean="0"/>
              <a:t>Challenge 2:</a:t>
            </a:r>
            <a:br>
              <a:rPr lang="en-US" altLang="ko-KR" sz="5400" dirty="0" smtClean="0"/>
            </a:br>
            <a:r>
              <a:rPr lang="en-US" altLang="ko-KR" sz="3200" b="1" dirty="0" smtClean="0">
                <a:solidFill>
                  <a:srgbClr val="0000FF"/>
                </a:solidFill>
              </a:rPr>
              <a:t>World </a:t>
            </a:r>
            <a:r>
              <a:rPr lang="en-US" altLang="ko-KR" sz="3200" b="1" dirty="0" smtClean="0">
                <a:solidFill>
                  <a:srgbClr val="0000FF"/>
                </a:solidFill>
              </a:rPr>
              <a:t>travel animation</a:t>
            </a:r>
            <a:endParaRPr lang="ko-KR" altLang="en-US" sz="5400" b="1" dirty="0" smtClean="0">
              <a:solidFill>
                <a:srgbClr val="0000FF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1379538"/>
            <a:ext cx="7608888" cy="5440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77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제목 1"/>
          <p:cNvSpPr>
            <a:spLocks noGrp="1"/>
          </p:cNvSpPr>
          <p:nvPr>
            <p:ph type="title"/>
          </p:nvPr>
        </p:nvSpPr>
        <p:spPr>
          <a:xfrm>
            <a:off x="539552" y="-243408"/>
            <a:ext cx="7789862" cy="6984776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 smtClean="0"/>
              <a:t>Google Map</a:t>
            </a:r>
            <a:br>
              <a:rPr lang="en-US" altLang="ko-KR" sz="5400" b="1" dirty="0" smtClean="0"/>
            </a:br>
            <a:r>
              <a:rPr lang="en-US" altLang="ko-KR" sz="5400" b="1" dirty="0" err="1" smtClean="0"/>
              <a:t>Javascript</a:t>
            </a:r>
            <a:r>
              <a:rPr lang="en-US" altLang="ko-KR" sz="5400" b="1" dirty="0" smtClean="0"/>
              <a:t> API</a:t>
            </a:r>
            <a:br>
              <a:rPr lang="en-US" altLang="ko-KR" sz="5400" b="1" dirty="0" smtClean="0"/>
            </a:br>
            <a:r>
              <a:rPr lang="en-US" altLang="ko-KR" sz="5400" b="1" dirty="0" smtClean="0">
                <a:solidFill>
                  <a:srgbClr val="009E00"/>
                </a:solidFill>
              </a:rPr>
              <a:t>Advanced</a:t>
            </a:r>
            <a:r>
              <a:rPr lang="en-US" altLang="ko-KR" sz="6600" b="1" dirty="0" smtClean="0">
                <a:solidFill>
                  <a:srgbClr val="009E00"/>
                </a:solidFill>
              </a:rPr>
              <a:t/>
            </a:r>
            <a:br>
              <a:rPr lang="en-US" altLang="ko-KR" sz="6600" b="1" dirty="0" smtClean="0">
                <a:solidFill>
                  <a:srgbClr val="009E00"/>
                </a:solidFill>
              </a:rPr>
            </a:br>
            <a:r>
              <a:rPr lang="en-US" altLang="ko-KR" sz="4800" b="1" dirty="0" smtClean="0">
                <a:solidFill>
                  <a:srgbClr val="0000FF"/>
                </a:solidFill>
              </a:rPr>
              <a:t>Mobile </a:t>
            </a:r>
            <a:r>
              <a:rPr lang="en-US" altLang="ko-KR" sz="4800" b="1" dirty="0" smtClean="0">
                <a:solidFill>
                  <a:srgbClr val="0000FF"/>
                </a:solidFill>
              </a:rPr>
              <a:t>app,</a:t>
            </a:r>
            <a:r>
              <a:rPr lang="en-US" altLang="ko-KR" sz="4800" b="1" dirty="0" smtClean="0">
                <a:solidFill>
                  <a:srgbClr val="0000FF"/>
                </a:solidFill>
              </a:rPr>
              <a:t/>
            </a:r>
            <a:br>
              <a:rPr lang="en-US" altLang="ko-KR" sz="4800" b="1" dirty="0" smtClean="0">
                <a:solidFill>
                  <a:srgbClr val="0000FF"/>
                </a:solidFill>
              </a:rPr>
            </a:br>
            <a:r>
              <a:rPr lang="en-US" altLang="ko-KR" sz="4800" b="1" dirty="0" smtClean="0">
                <a:solidFill>
                  <a:srgbClr val="0000FF"/>
                </a:solidFill>
              </a:rPr>
              <a:t>Animation, </a:t>
            </a:r>
            <a:r>
              <a:rPr lang="en-US" altLang="ko-KR" sz="4800" b="1" dirty="0" smtClean="0">
                <a:solidFill>
                  <a:srgbClr val="0000FF"/>
                </a:solidFill>
              </a:rPr>
              <a:t/>
            </a:r>
            <a:br>
              <a:rPr lang="en-US" altLang="ko-KR" sz="4800" b="1" dirty="0" smtClean="0">
                <a:solidFill>
                  <a:srgbClr val="0000FF"/>
                </a:solidFill>
              </a:rPr>
            </a:br>
            <a:r>
              <a:rPr lang="en-US" altLang="ko-KR" sz="4800" b="1" dirty="0" smtClean="0">
                <a:solidFill>
                  <a:srgbClr val="0000FF"/>
                </a:solidFill>
              </a:rPr>
              <a:t>Direction</a:t>
            </a:r>
            <a:r>
              <a:rPr lang="en-US" altLang="ko-KR" sz="4800" b="1" dirty="0" smtClean="0">
                <a:solidFill>
                  <a:srgbClr val="0000FF"/>
                </a:solidFill>
              </a:rPr>
              <a:t>,</a:t>
            </a:r>
            <a:br>
              <a:rPr lang="en-US" altLang="ko-KR" sz="4800" b="1" dirty="0" smtClean="0">
                <a:solidFill>
                  <a:srgbClr val="0000FF"/>
                </a:solidFill>
              </a:rPr>
            </a:br>
            <a:r>
              <a:rPr lang="en-US" altLang="ko-KR" sz="4800" b="1" dirty="0" smtClean="0">
                <a:solidFill>
                  <a:srgbClr val="0000FF"/>
                </a:solidFill>
              </a:rPr>
              <a:t>Places, </a:t>
            </a:r>
            <a:r>
              <a:rPr lang="en-US" altLang="ko-KR" sz="4800" b="1" dirty="0" smtClean="0">
                <a:solidFill>
                  <a:srgbClr val="0000FF"/>
                </a:solidFill>
              </a:rPr>
              <a:t/>
            </a:r>
            <a:br>
              <a:rPr lang="en-US" altLang="ko-KR" sz="4800" b="1" dirty="0" smtClean="0">
                <a:solidFill>
                  <a:srgbClr val="0000FF"/>
                </a:solidFill>
              </a:rPr>
            </a:br>
            <a:r>
              <a:rPr lang="en-US" altLang="ko-KR" sz="4800" b="1" dirty="0" smtClean="0">
                <a:solidFill>
                  <a:srgbClr val="0000FF"/>
                </a:solidFill>
              </a:rPr>
              <a:t>Travel</a:t>
            </a:r>
            <a:endParaRPr lang="ko-KR" altLang="en-US" sz="72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8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1203325"/>
            <a:ext cx="7010400" cy="492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A1.1 Google Map for Mobile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82700" y="2470150"/>
            <a:ext cx="2590800" cy="212248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282700" y="1808163"/>
            <a:ext cx="6737350" cy="2603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0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738" y="717550"/>
            <a:ext cx="5672137" cy="608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제목 1"/>
          <p:cNvSpPr>
            <a:spLocks noGrp="1"/>
          </p:cNvSpPr>
          <p:nvPr>
            <p:ph type="title"/>
          </p:nvPr>
        </p:nvSpPr>
        <p:spPr>
          <a:xfrm>
            <a:off x="1208088" y="114300"/>
            <a:ext cx="7789862" cy="571500"/>
          </a:xfrm>
        </p:spPr>
        <p:txBody>
          <a:bodyPr>
            <a:normAutofit fontScale="90000"/>
          </a:bodyPr>
          <a:lstStyle/>
          <a:p>
            <a:pPr marL="342900" indent="-342900" algn="l"/>
            <a:r>
              <a:rPr lang="en-US" altLang="ko-KR" sz="3600" b="1" smtClean="0"/>
              <a:t>A1.2 Google Map for Mobile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01738" y="6288088"/>
            <a:ext cx="5672137" cy="51276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282700" y="873125"/>
            <a:ext cx="4830763" cy="3492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2195513" y="1600200"/>
            <a:ext cx="825500" cy="269875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5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1285875"/>
            <a:ext cx="5348288" cy="478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제목 1"/>
          <p:cNvSpPr>
            <a:spLocks noGrp="1"/>
          </p:cNvSpPr>
          <p:nvPr>
            <p:ph type="title"/>
          </p:nvPr>
        </p:nvSpPr>
        <p:spPr>
          <a:xfrm>
            <a:off x="1196975" y="239713"/>
            <a:ext cx="7789863" cy="571500"/>
          </a:xfrm>
        </p:spPr>
        <p:txBody>
          <a:bodyPr>
            <a:normAutofit fontScale="90000"/>
          </a:bodyPr>
          <a:lstStyle/>
          <a:p>
            <a:pPr marL="342900" indent="-342900" algn="l"/>
            <a:r>
              <a:rPr lang="en-US" altLang="ko-KR" sz="3600" b="1" smtClean="0"/>
              <a:t>[Result] A1. Mobile setting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141317" name="TextBox 1"/>
          <p:cNvSpPr txBox="1">
            <a:spLocks noChangeArrowheads="1"/>
          </p:cNvSpPr>
          <p:nvPr/>
        </p:nvSpPr>
        <p:spPr bwMode="auto">
          <a:xfrm>
            <a:off x="1893888" y="6145213"/>
            <a:ext cx="105410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Arial" panose="020B0604020202020204" pitchFamily="34" charset="0"/>
              </a:rPr>
              <a:t>PC</a:t>
            </a:r>
            <a:endParaRPr lang="ko-KR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1318" name="TextBox 1"/>
          <p:cNvSpPr txBox="1">
            <a:spLocks noChangeArrowheads="1"/>
          </p:cNvSpPr>
          <p:nvPr/>
        </p:nvSpPr>
        <p:spPr bwMode="auto">
          <a:xfrm>
            <a:off x="6657975" y="6113463"/>
            <a:ext cx="1335088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panose="020B0604020202020204" pitchFamily="34" charset="0"/>
              </a:rPr>
              <a:t>Mobile</a:t>
            </a:r>
            <a:endParaRPr lang="ko-KR" altLang="en-US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28279"/>
            <a:ext cx="2860416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9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err="1"/>
              <a:t>var</a:t>
            </a:r>
            <a:r>
              <a:rPr lang="en-US" altLang="ko-KR" sz="1050" b="1" dirty="0"/>
              <a:t> e323 = {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: 35.249164, </a:t>
            </a:r>
            <a:r>
              <a:rPr lang="en-US" altLang="ko-KR" sz="1050" b="1" dirty="0" err="1"/>
              <a:t>lng</a:t>
            </a:r>
            <a:r>
              <a:rPr lang="en-US" altLang="ko-KR" sz="1050" b="1" dirty="0"/>
              <a:t>: 128.901881};  // </a:t>
            </a:r>
            <a:r>
              <a:rPr lang="en-US" altLang="ko-KR" sz="1050" b="1" dirty="0" smtClean="0"/>
              <a:t>E323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nb-NO" altLang="ko-KR" sz="1100" b="1" dirty="0" smtClean="0">
                <a:solidFill>
                  <a:srgbClr val="0000FF"/>
                </a:solidFill>
              </a:rPr>
              <a:t>var </a:t>
            </a:r>
            <a:r>
              <a:rPr lang="nb-NO" altLang="ko-KR" sz="1100" b="1" dirty="0">
                <a:solidFill>
                  <a:srgbClr val="0000FF"/>
                </a:solidFill>
              </a:rPr>
              <a:t>LA = {lat: 34.049245, lng: -118.241043</a:t>
            </a:r>
            <a:r>
              <a:rPr lang="nb-NO" altLang="ko-KR" sz="1100" b="1" dirty="0" smtClean="0">
                <a:solidFill>
                  <a:srgbClr val="0000FF"/>
                </a:solidFill>
              </a:rPr>
              <a:t>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initMap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center:LA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//e323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zoom:10,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mapTypeId:google.maps.MapTypeId.ROADMAP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map=new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(“map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google.maps.TrafficLayer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trafficLayer.setMap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</a:t>
            </a:r>
            <a:r>
              <a:rPr lang="en-US" altLang="ko-KR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script&gt;</a:t>
            </a: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39" name="제목 1"/>
          <p:cNvSpPr>
            <a:spLocks noGrp="1"/>
          </p:cNvSpPr>
          <p:nvPr>
            <p:ph type="title"/>
          </p:nvPr>
        </p:nvSpPr>
        <p:spPr>
          <a:xfrm>
            <a:off x="325254" y="188640"/>
            <a:ext cx="8153400" cy="680120"/>
          </a:xfrm>
        </p:spPr>
        <p:txBody>
          <a:bodyPr/>
          <a:lstStyle/>
          <a:p>
            <a:pPr marL="342900" indent="-342900" algn="l"/>
            <a:r>
              <a:rPr lang="en-US" altLang="ko-KR" sz="3600" b="1" smtClean="0"/>
              <a:t>A2. Traffic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9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52500" y="313259"/>
            <a:ext cx="7848600" cy="739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Weekly plan (HTML5, 1</a:t>
            </a:r>
            <a:r>
              <a:rPr kumimoji="1" lang="en-US" altLang="ko-KR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st</a:t>
            </a:r>
            <a:r>
              <a:rPr kumimoji="1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semester 2017)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52500" y="1188293"/>
            <a:ext cx="7848600" cy="5553075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 eaLnBrk="0" hangingPunct="0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wk01 :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굴림" panose="020B0600000101010101" pitchFamily="50" charset="-127"/>
                <a:cs typeface="+mn-cs"/>
              </a:rPr>
              <a:t>Introduction to curriculum &amp; current state of HTML5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wk02 : Making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HTML5 documents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wk03 : Table, </a:t>
            </a:r>
            <a:r>
              <a:rPr kumimoji="1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iframe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and media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wk04 : Semantic tag and Form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wk05 : CSS3 I. Basic 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wk06 : CSS3 II. Advanced</a:t>
            </a: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wk07 : CSS3 III. Animation</a:t>
            </a: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wk08 :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Mid-term Exam. 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wk09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Data types &amp; operators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wk10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Loop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&amp; functions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wk11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Core objects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wk12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DOM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wk13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Event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handling I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wk14 :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Javascript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: Event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handling II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wk15 : Final exam. 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A2. Traffic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304925"/>
            <a:ext cx="4321175" cy="395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04925"/>
            <a:ext cx="4338064" cy="3999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902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err="1"/>
              <a:t>var</a:t>
            </a:r>
            <a:r>
              <a:rPr lang="en-US" altLang="ko-KR" sz="1050" b="1" dirty="0"/>
              <a:t> e323 = {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: 35.249164, </a:t>
            </a:r>
            <a:r>
              <a:rPr lang="en-US" altLang="ko-KR" sz="1050" b="1" dirty="0" err="1"/>
              <a:t>lng</a:t>
            </a:r>
            <a:r>
              <a:rPr lang="en-US" altLang="ko-KR" sz="1050" b="1" dirty="0"/>
              <a:t>: 128.901881};  // </a:t>
            </a:r>
            <a:r>
              <a:rPr lang="en-US" altLang="ko-KR" sz="1050" b="1" dirty="0" smtClean="0"/>
              <a:t>E323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nb-NO" altLang="ko-KR" sz="1100" b="1" dirty="0" smtClean="0">
                <a:solidFill>
                  <a:schemeClr val="tx1"/>
                </a:solidFill>
              </a:rPr>
              <a:t>var </a:t>
            </a:r>
            <a:r>
              <a:rPr lang="nb-NO" altLang="ko-KR" sz="1100" b="1" dirty="0">
                <a:solidFill>
                  <a:schemeClr val="tx1"/>
                </a:solidFill>
              </a:rPr>
              <a:t>LA = {lat: 34.049245, lng: -118.241043</a:t>
            </a:r>
            <a:r>
              <a:rPr lang="nb-NO" altLang="ko-KR" sz="1100" b="1" dirty="0" smtClean="0">
                <a:solidFill>
                  <a:schemeClr val="tx1"/>
                </a:solidFill>
              </a:rPr>
              <a:t>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initMap</a:t>
            </a:r>
            <a:r>
              <a:rPr lang="en-US" altLang="ko-K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altLang="ko-KR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center:LA</a:t>
            </a:r>
            <a:r>
              <a:rPr lang="en-US" altLang="ko-K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//e323</a:t>
            </a: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zoom:10,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mapTypeId:google.maps.MapTypeId.ROADMAP</a:t>
            </a:r>
            <a:endParaRPr lang="en-US" altLang="ko-KR" sz="10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map=new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bykeLayer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google.maps.BicyclingLayer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bykeLayer.setMap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script&gt;</a:t>
            </a: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387" name="제목 1"/>
          <p:cNvSpPr>
            <a:spLocks noGrp="1"/>
          </p:cNvSpPr>
          <p:nvPr>
            <p:ph type="title"/>
          </p:nvPr>
        </p:nvSpPr>
        <p:spPr>
          <a:xfrm>
            <a:off x="322263" y="188640"/>
            <a:ext cx="8153400" cy="680120"/>
          </a:xfrm>
        </p:spPr>
        <p:txBody>
          <a:bodyPr/>
          <a:lstStyle/>
          <a:p>
            <a:pPr marL="342900" indent="-342900" algn="l"/>
            <a:r>
              <a:rPr lang="en-US" altLang="ko-KR" sz="3600" b="1" dirty="0" smtClean="0"/>
              <a:t>A3. Bicycling route</a:t>
            </a:r>
            <a:endParaRPr lang="ko-KR" altLang="en-US" sz="3600" b="1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7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A3. Bicycling route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12776"/>
            <a:ext cx="5859361" cy="534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136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err="1"/>
              <a:t>var</a:t>
            </a:r>
            <a:r>
              <a:rPr lang="en-US" altLang="ko-KR" sz="1050" b="1" dirty="0"/>
              <a:t> e323 = {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: 35.249164, </a:t>
            </a:r>
            <a:r>
              <a:rPr lang="en-US" altLang="ko-KR" sz="1050" b="1" dirty="0" err="1"/>
              <a:t>lng</a:t>
            </a:r>
            <a:r>
              <a:rPr lang="en-US" altLang="ko-KR" sz="1050" b="1" dirty="0"/>
              <a:t>: 128.901881};  // </a:t>
            </a:r>
            <a:r>
              <a:rPr lang="en-US" altLang="ko-KR" sz="1050" b="1" dirty="0" smtClean="0"/>
              <a:t>E323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nb-NO" altLang="ko-KR" sz="1100" b="1" dirty="0" smtClean="0"/>
              <a:t>var </a:t>
            </a:r>
            <a:r>
              <a:rPr lang="nb-NO" altLang="ko-KR" sz="1100" b="1" dirty="0"/>
              <a:t>LA = {lat: 34.049245, lng: -118.241043</a:t>
            </a:r>
            <a:r>
              <a:rPr lang="nb-NO" altLang="ko-KR" sz="1100" b="1" dirty="0" smtClean="0"/>
              <a:t>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initMap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center:LA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//e323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zoom:10,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mapTypeId:google.maps.MapTypeId.ROADMAP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map=new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google.maps.TransitLayer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	</a:t>
            </a:r>
            <a:r>
              <a:rPr lang="en-US" altLang="ko-KR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aLayer.setMap</a:t>
            </a:r>
            <a:r>
              <a:rPr lang="en-US" altLang="ko-KR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</a:t>
            </a:r>
            <a:endParaRPr lang="en-US" altLang="ko-KR" sz="1200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script&gt;</a:t>
            </a: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435" name="제목 1"/>
          <p:cNvSpPr>
            <a:spLocks noGrp="1"/>
          </p:cNvSpPr>
          <p:nvPr>
            <p:ph type="title"/>
          </p:nvPr>
        </p:nvSpPr>
        <p:spPr>
          <a:xfrm>
            <a:off x="322263" y="260648"/>
            <a:ext cx="8153400" cy="680120"/>
          </a:xfrm>
        </p:spPr>
        <p:txBody>
          <a:bodyPr/>
          <a:lstStyle/>
          <a:p>
            <a:pPr marL="342900" indent="-342900" algn="l"/>
            <a:r>
              <a:rPr lang="en-US" altLang="ko-KR" sz="3600" b="1" dirty="0" smtClean="0"/>
              <a:t>A4. Transit</a:t>
            </a:r>
            <a:endParaRPr lang="ko-KR" altLang="en-US" sz="3600" b="1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1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A4. Transit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64" y="1340768"/>
            <a:ext cx="5958367" cy="54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3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Google Map Coverage (</a:t>
            </a:r>
            <a:r>
              <a:rPr lang="ko-KR" altLang="en-US" sz="3600" b="1" smtClean="0"/>
              <a:t>ㅠㅠ</a:t>
            </a:r>
            <a:r>
              <a:rPr lang="en-US" altLang="ko-KR" sz="3600" b="1" smtClean="0"/>
              <a:t>)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148483" name="직사각형 2"/>
          <p:cNvSpPr>
            <a:spLocks noChangeArrowheads="1"/>
          </p:cNvSpPr>
          <p:nvPr/>
        </p:nvSpPr>
        <p:spPr bwMode="auto">
          <a:xfrm>
            <a:off x="946150" y="6273800"/>
            <a:ext cx="7839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https://developers.google.com/maps/coverage</a:t>
            </a:r>
            <a:endParaRPr lang="ko-KR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9552" y="1340768"/>
            <a:ext cx="8088585" cy="4536504"/>
            <a:chOff x="539552" y="1340768"/>
            <a:chExt cx="8088585" cy="453650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340768"/>
              <a:ext cx="8088585" cy="380592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3" y="5188471"/>
              <a:ext cx="6720434" cy="29514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3" y="5525395"/>
              <a:ext cx="6720434" cy="3518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41574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dirty="0" smtClean="0"/>
              <a:t>A5.0 </a:t>
            </a:r>
            <a:r>
              <a:rPr lang="en-US" altLang="ko-KR" sz="3600" b="1" dirty="0" smtClean="0"/>
              <a:t>All modes of travels</a:t>
            </a:r>
            <a:endParaRPr lang="ko-KR" altLang="en-US" sz="3600" b="1" dirty="0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6281762" cy="3388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13176"/>
            <a:ext cx="3210969" cy="165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431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A5.1 All modes of travels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1117600"/>
            <a:ext cx="7629525" cy="511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098550" y="2578100"/>
            <a:ext cx="6124575" cy="295910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95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8550" y="974725"/>
            <a:ext cx="6672263" cy="586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A5.2 All modes of travels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098550" y="1171575"/>
            <a:ext cx="6124575" cy="358775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098550" y="3368675"/>
            <a:ext cx="6124575" cy="358775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9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1171575"/>
            <a:ext cx="6143625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A5.3 All modes of travels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181099" y="1870075"/>
            <a:ext cx="6042025" cy="1293813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181100" y="3302908"/>
            <a:ext cx="6042025" cy="86518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2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52500" y="116633"/>
            <a:ext cx="7848600" cy="936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Weekly plan (Mobile Simulation,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2</a:t>
            </a:r>
            <a:r>
              <a:rPr kumimoji="1" lang="en-US" altLang="ko-KR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nd</a:t>
            </a:r>
            <a:r>
              <a:rPr kumimoji="1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semester 2017)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52500" y="1188293"/>
            <a:ext cx="7848600" cy="5553075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 eaLnBrk="0" hangingPunct="0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tabLst>
                <a:tab pos="227013" algn="l"/>
              </a:tabLst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wk01 :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굴림" panose="020B0600000101010101" pitchFamily="50" charset="-127"/>
                <a:cs typeface="+mn-cs"/>
              </a:rPr>
              <a:t>Introduction to curriculum &amp; current state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wk02 : Browser Object Model (BOM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), installing</a:t>
            </a:r>
            <a:r>
              <a:rPr kumimoji="1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Brackets editor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wk03 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Canvas</a:t>
            </a:r>
            <a:r>
              <a:rPr kumimoji="1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graphics I. Basic</a:t>
            </a:r>
            <a:r>
              <a:rPr kumimoji="1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lvl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AAB3B3"/>
              </a:buClr>
              <a:buSzPct val="80000"/>
              <a:buFontTx/>
              <a:buChar char="•"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wk04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Canvas</a:t>
            </a:r>
            <a:r>
              <a:rPr lang="ko-KR" altLang="en-US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graphics </a:t>
            </a:r>
            <a:r>
              <a:rPr lang="en-US" altLang="ko-KR" sz="14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II. Image &amp; Transformation</a:t>
            </a:r>
            <a:r>
              <a:rPr lang="ko-KR" altLang="en-US" sz="14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lvl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AAB3B3"/>
              </a:buClr>
              <a:buSzPct val="80000"/>
              <a:buFontTx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wk05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Canvas</a:t>
            </a:r>
            <a:r>
              <a:rPr lang="ko-KR" altLang="en-US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graphics I</a:t>
            </a:r>
            <a:r>
              <a:rPr lang="en-US" altLang="ko-KR" sz="14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II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. </a:t>
            </a:r>
            <a:r>
              <a:rPr lang="en-US" altLang="ko-KR" sz="14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Animation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lvl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AAB3B3"/>
              </a:buClr>
              <a:buSzPct val="80000"/>
              <a:buFontTx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wk06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Canvas</a:t>
            </a:r>
            <a:r>
              <a:rPr lang="ko-KR" altLang="en-US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graphics </a:t>
            </a:r>
            <a:r>
              <a:rPr lang="en-US" altLang="ko-KR" sz="14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IV. Game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wk07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보강 기간에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보강 실시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wk08 : Mid-term Exam. </a:t>
            </a: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wk09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jQuery I. Basic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</a:endParaRPr>
          </a:p>
          <a:p>
            <a:pPr lvl="0"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AAB3B3"/>
              </a:buClr>
              <a:buSzPct val="80000"/>
              <a:buFontTx/>
              <a:buChar char="•"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wk10 : </a:t>
            </a:r>
            <a:r>
              <a:rPr lang="en-US" altLang="ko-KR" sz="1400" dirty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jQuery </a:t>
            </a:r>
            <a:r>
              <a:rPr lang="en-US" altLang="ko-KR" sz="1400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II. Application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wk11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dirty="0" smtClean="0">
                <a:solidFill>
                  <a:srgbClr val="0000FF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SVG, Drag &amp; Drop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wk12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Google</a:t>
            </a: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Map I: Intro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just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wk13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Google Map II: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Apps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wk14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J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S server - node.js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  <a:p>
            <a:pPr marL="227013" marR="0" lvl="0" indent="-227013" algn="l" defTabSz="914400" rtl="0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AAB3B3"/>
              </a:buClr>
              <a:buSzPct val="80000"/>
              <a:buFontTx/>
              <a:buChar char="•"/>
              <a:tabLst>
                <a:tab pos="227013" algn="l"/>
              </a:tabLst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HY견고딕" panose="02030600000101010101" pitchFamily="18" charset="-127"/>
                <a:cs typeface="+mn-cs"/>
              </a:rPr>
              <a:t>wk15 : Final exam. 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429000"/>
            <a:ext cx="442864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45" y="1309580"/>
            <a:ext cx="7056784" cy="5515557"/>
          </a:xfrm>
          <a:prstGeom prst="rect">
            <a:avLst/>
          </a:prstGeom>
        </p:spPr>
      </p:pic>
      <p:sp>
        <p:nvSpPr>
          <p:cNvPr id="152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A5. All modes of travels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5474816" y="4869160"/>
            <a:ext cx="3173413" cy="3063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MSnn_Transit.png</a:t>
            </a:r>
            <a:endParaRPr lang="ko-KR" altLang="en-U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3140968"/>
            <a:ext cx="1656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현재 가장 많이 이용하는 </a:t>
            </a:r>
            <a:endParaRPr lang="en-US" altLang="ko-KR" sz="1600" dirty="0" smtClean="0"/>
          </a:p>
          <a:p>
            <a:r>
              <a:rPr lang="ko-KR" altLang="en-US" sz="1600" dirty="0" smtClean="0"/>
              <a:t>통학 구간을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구글지도에</a:t>
            </a:r>
            <a:r>
              <a:rPr lang="ko-KR" altLang="en-US" sz="1600" dirty="0" smtClean="0"/>
              <a:t> 표시하여</a:t>
            </a:r>
            <a:endParaRPr lang="en-US" altLang="ko-KR" sz="1600" dirty="0" smtClean="0"/>
          </a:p>
          <a:p>
            <a:r>
              <a:rPr lang="en-US" altLang="ko-KR" sz="16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MSnn_Transit.png </a:t>
            </a: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로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저장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967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A5. All modes of travels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19" y="1052736"/>
            <a:ext cx="7361513" cy="5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8550" y="1041400"/>
            <a:ext cx="7624763" cy="573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A6.1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geometry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5764213" y="2044700"/>
            <a:ext cx="2865437" cy="2984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365250" y="4046538"/>
            <a:ext cx="3319463" cy="235426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9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9563" y="1030288"/>
            <a:ext cx="5786437" cy="5802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A6.2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geometry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900238" y="1408113"/>
            <a:ext cx="5291137" cy="1169987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5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2363" y="1162050"/>
            <a:ext cx="6715125" cy="51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A6.3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geometry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12850" y="2033588"/>
            <a:ext cx="6534150" cy="504825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365250" y="5792788"/>
            <a:ext cx="1038225" cy="25241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517650" y="4959350"/>
            <a:ext cx="1595438" cy="250825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1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" y="1477963"/>
            <a:ext cx="8705850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A6.4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geometry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441325" y="3308350"/>
            <a:ext cx="7140575" cy="2984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52438" y="2809875"/>
            <a:ext cx="8393112" cy="296863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34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A6. </a:t>
            </a:r>
            <a:r>
              <a:rPr lang="en-US" altLang="ko-KR" sz="3600" b="1" smtClean="0">
                <a:solidFill>
                  <a:srgbClr val="0000FF"/>
                </a:solidFill>
              </a:rPr>
              <a:t>library: geometry</a:t>
            </a:r>
            <a:endParaRPr lang="ko-KR" altLang="en-US" sz="36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433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1101725"/>
            <a:ext cx="8377237" cy="564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26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A6. </a:t>
            </a:r>
            <a:r>
              <a:rPr lang="en-US" altLang="ko-KR" sz="3600" b="1" smtClean="0">
                <a:solidFill>
                  <a:srgbClr val="0000FF"/>
                </a:solidFill>
              </a:rPr>
              <a:t>library: geometry</a:t>
            </a:r>
            <a:endParaRPr lang="ko-KR" altLang="en-US" sz="36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052736"/>
            <a:ext cx="8279832" cy="5702452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419872" y="6237312"/>
            <a:ext cx="3173413" cy="3063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MSnn_geometry.png</a:t>
            </a:r>
            <a:endParaRPr lang="ko-KR" altLang="en-U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6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052736"/>
            <a:ext cx="7007225" cy="570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A7.1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places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526088" y="1909763"/>
            <a:ext cx="1223962" cy="36036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527175" y="4003675"/>
            <a:ext cx="2932113" cy="24066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2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2213" y="1019175"/>
            <a:ext cx="6986587" cy="577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A7.2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places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365250" y="1180423"/>
            <a:ext cx="6731000" cy="1454373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558925" y="4730750"/>
            <a:ext cx="6537325" cy="206533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과제</a:t>
            </a:r>
            <a:r>
              <a:rPr lang="en-US" altLang="ko-KR" b="1" dirty="0" smtClean="0"/>
              <a:t>09. msnn_rpt09.zip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8897" y="1296326"/>
            <a:ext cx="8293583" cy="4278094"/>
          </a:xfrm>
          <a:prstGeom prst="rect">
            <a:avLst/>
          </a:prstGeom>
          <a:solidFill>
            <a:srgbClr val="FAF9C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실습과제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09] Google Map Basic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[1]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실습 결과 그림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장 저장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[2]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MSnn_NPP_Alert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png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MSnn_Place_Markers.png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MSnn_MapType_UI.png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**** 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MSnn_Rpt09.zip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압축해서 제출하시오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제출파일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msnn_rpt09.zip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(11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오후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 마감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html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파일과 사용된 그림을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압축하여 이메일로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“msnn_rpt09”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제목으로 제출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Email : chaos21c@gmail.com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5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182688" y="207963"/>
            <a:ext cx="5732462" cy="685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kern="0" dirty="0" smtClean="0">
                <a:solidFill>
                  <a:srgbClr val="000000"/>
                </a:solidFill>
                <a:hlinkClick r:id="rId3"/>
              </a:rPr>
              <a:t>Types of places</a:t>
            </a:r>
            <a:r>
              <a:rPr lang="ko-KR" altLang="en-US" kern="0" dirty="0" smtClean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7813" y="1138238"/>
            <a:ext cx="7554912" cy="5632450"/>
            <a:chOff x="277813" y="1138238"/>
            <a:chExt cx="7554912" cy="5632450"/>
          </a:xfrm>
        </p:grpSpPr>
        <p:sp>
          <p:nvSpPr>
            <p:cNvPr id="4" name="직사각형 3"/>
            <p:cNvSpPr/>
            <p:nvPr/>
          </p:nvSpPr>
          <p:spPr>
            <a:xfrm>
              <a:off x="277813" y="1138238"/>
              <a:ext cx="2106612" cy="5632450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accounting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airport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amusement_park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aquarium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art_gallery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atm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bakery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bank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bar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beauty_salon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bicycle_store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book_store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bowling_alley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bus_station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cafe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campground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car_dealer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car_rental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car_repair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car_wash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384425" y="1138238"/>
              <a:ext cx="2228850" cy="56324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casino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cemetery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church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city_hall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clothing_store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convenience_store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courthouse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dentist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department_store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doctor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electrician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electronics_store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embassy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establishment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finance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fire_station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florist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food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funeral_home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furniture_store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92663" y="1138238"/>
              <a:ext cx="3040062" cy="56324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gas_station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general_contractor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grocery_or_supermarket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gym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hair_care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hardware_store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health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hindu_temple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home_goods_store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hospital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insurance_agency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jewelry_store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laundry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lawyer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library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liquor_store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local_government_office</a:t>
              </a:r>
              <a:endParaRPr lang="en-US" altLang="ko-KR" dirty="0">
                <a:solidFill>
                  <a:srgbClr val="000000"/>
                </a:solidFill>
              </a:endParaRP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locksmith</a:t>
              </a:r>
            </a:p>
            <a:p>
              <a:pPr>
                <a:defRPr/>
              </a:pPr>
              <a:r>
                <a:rPr lang="en-US" altLang="ko-KR" dirty="0">
                  <a:solidFill>
                    <a:srgbClr val="000000"/>
                  </a:solidFill>
                </a:rPr>
                <a:t>lodging</a:t>
              </a:r>
            </a:p>
            <a:p>
              <a:pPr>
                <a:defRPr/>
              </a:pPr>
              <a:r>
                <a:rPr lang="en-US" altLang="ko-KR" dirty="0" err="1">
                  <a:solidFill>
                    <a:srgbClr val="000000"/>
                  </a:solidFill>
                </a:rPr>
                <a:t>meal_delivery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8875" y="1085850"/>
            <a:ext cx="7277100" cy="509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A7.3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places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576388" y="2757488"/>
            <a:ext cx="5164137" cy="138271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158875" y="4449763"/>
            <a:ext cx="6073775" cy="173196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199695" y="1102178"/>
            <a:ext cx="3125093" cy="25491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4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965200"/>
            <a:ext cx="6411912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A7.4 Google map library: </a:t>
            </a:r>
            <a:r>
              <a:rPr lang="en-US" altLang="ko-KR" sz="3200" b="1" smtClean="0">
                <a:solidFill>
                  <a:srgbClr val="0000FF"/>
                </a:solidFill>
              </a:rPr>
              <a:t>places</a:t>
            </a:r>
            <a:endParaRPr lang="ko-KR" altLang="en-US" sz="32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801813" y="1162050"/>
            <a:ext cx="3900487" cy="17303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801813" y="2033588"/>
            <a:ext cx="3900487" cy="173037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633538" y="3409950"/>
            <a:ext cx="6411912" cy="3448050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1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[Result] A7. Google map : </a:t>
            </a:r>
            <a:r>
              <a:rPr lang="en-US" altLang="ko-KR" sz="3600" b="1" smtClean="0">
                <a:solidFill>
                  <a:srgbClr val="0000FF"/>
                </a:solidFill>
              </a:rPr>
              <a:t>places</a:t>
            </a:r>
            <a:endParaRPr lang="ko-KR" altLang="en-US" sz="36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64868" name="TextBox 1"/>
          <p:cNvSpPr txBox="1">
            <a:spLocks noChangeArrowheads="1"/>
          </p:cNvSpPr>
          <p:nvPr/>
        </p:nvSpPr>
        <p:spPr bwMode="auto">
          <a:xfrm>
            <a:off x="3203848" y="6235600"/>
            <a:ext cx="3173413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집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주변 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places </a:t>
            </a:r>
            <a:r>
              <a:rPr lang="ko-KR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추가</a:t>
            </a: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. MSnn_MyHome.png</a:t>
            </a:r>
            <a:endParaRPr lang="ko-KR" altLang="en-US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7742611" cy="49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3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="http://maps.googleapis.com/maps/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js?v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=3.exp&amp;language=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	&amp;sensor=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altLang="ko-KR" sz="105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&amp;libraries</a:t>
            </a:r>
            <a:r>
              <a:rPr lang="en-US" altLang="ko-KR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=weather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&lt;/script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e323=new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(35.249164, 128.901881);  // 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E323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function initialize()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center:e323,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zoom:</a:t>
            </a:r>
            <a:r>
              <a:rPr lang="en-US" altLang="ko-KR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mapTypeId:google.maps.MapTypeId.ROADMAP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map=new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google.maps.weather.WeatherLayer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temperatureUnits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google.maps.weather.TemperatureUnit.CELCIUS</a:t>
            </a:r>
            <a:endParaRPr lang="en-US" altLang="ko-KR" sz="105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});	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weatherLayer.setMap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	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google.maps.weather.CloudLayer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cloudLayer.setMap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89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A8. Weather with cloud</a:t>
            </a:r>
            <a:endParaRPr lang="ko-KR" altLang="en-US" sz="3600" b="1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8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[Result] A8. Weather with cloud</a:t>
            </a:r>
            <a:endParaRPr lang="ko-KR" altLang="en-US" sz="3200" b="1" smtClean="0">
              <a:latin typeface="Comic Sans MS" panose="030F0702030302020204" pitchFamily="66" charset="0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225" y="1306513"/>
            <a:ext cx="4333875" cy="494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750" y="1306513"/>
            <a:ext cx="4356100" cy="437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192016"/>
            <a:ext cx="1176935" cy="11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="http://maps.googleapis.com/maps/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js?v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=3.exp&amp;language=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	&amp;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sensor=</a:t>
            </a:r>
            <a:r>
              <a:rPr lang="en-US" altLang="ko-KR" sz="105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altLang="ko-KR" sz="105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&amp;libraries</a:t>
            </a:r>
            <a:r>
              <a:rPr lang="en-US" altLang="ko-KR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panoramio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&lt;/script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e323=new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(35.249164, 128.901881);  // 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E323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function initialize()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center:e323,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zoom:</a:t>
            </a:r>
            <a:r>
              <a:rPr lang="en-US" altLang="ko-KR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mapTypeId:google.maps.MapTypeId.ROADMAP</a:t>
            </a: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 map=new 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050" b="1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-US" altLang="ko-KR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panoramioLayer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google.maps.panoramio.PanoramioLayer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suppressInfoWindows:false</a:t>
            </a:r>
            <a:endParaRPr lang="en-US" altLang="ko-KR" sz="105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5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panoramioLayer.setMap</a:t>
            </a:r>
            <a:r>
              <a:rPr lang="en-US" altLang="ko-KR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</a:t>
            </a:r>
            <a:endParaRPr lang="en-US" altLang="ko-KR" sz="105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9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A9. Photo sharing with Panoramio</a:t>
            </a:r>
            <a:endParaRPr lang="ko-KR" altLang="en-US" sz="3200" b="1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1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400" b="1" smtClean="0"/>
              <a:t>[Result] A9. Photo sharing with Panoramio</a:t>
            </a:r>
            <a:endParaRPr lang="ko-KR" altLang="en-US" sz="2400" b="1" smtClean="0">
              <a:latin typeface="Comic Sans MS" panose="030F0702030302020204" pitchFamily="66" charset="0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888" y="1017588"/>
            <a:ext cx="5026025" cy="574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4788" y="2311400"/>
            <a:ext cx="3771900" cy="3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449" y="3140968"/>
            <a:ext cx="1176935" cy="11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/>
          <p:cNvSpPr>
            <a:spLocks noGrp="1"/>
          </p:cNvSpPr>
          <p:nvPr>
            <p:ph type="title"/>
          </p:nvPr>
        </p:nvSpPr>
        <p:spPr>
          <a:xfrm>
            <a:off x="611560" y="-171400"/>
            <a:ext cx="7789862" cy="4579938"/>
          </a:xfrm>
        </p:spPr>
        <p:txBody>
          <a:bodyPr/>
          <a:lstStyle/>
          <a:p>
            <a:r>
              <a:rPr lang="en-US" altLang="ko-KR" sz="6000" b="1" dirty="0" smtClean="0"/>
              <a:t>Google Map</a:t>
            </a:r>
            <a:br>
              <a:rPr lang="en-US" altLang="ko-KR" sz="6000" b="1" dirty="0" smtClean="0"/>
            </a:br>
            <a:r>
              <a:rPr lang="en-US" altLang="ko-KR" sz="6000" b="1" dirty="0" err="1" smtClean="0"/>
              <a:t>Javascript</a:t>
            </a:r>
            <a:r>
              <a:rPr lang="en-US" altLang="ko-KR" sz="6000" b="1" dirty="0" smtClean="0"/>
              <a:t> API</a:t>
            </a:r>
            <a:br>
              <a:rPr lang="en-US" altLang="ko-KR" sz="6000" b="1" dirty="0" smtClean="0"/>
            </a:br>
            <a:r>
              <a:rPr lang="en-US" altLang="ko-KR" sz="6000" b="1" dirty="0" smtClean="0"/>
              <a:t/>
            </a:r>
            <a:br>
              <a:rPr lang="en-US" altLang="ko-KR" sz="6000" b="1" dirty="0" smtClean="0"/>
            </a:br>
            <a:r>
              <a:rPr lang="en-US" altLang="ko-KR" sz="7200" b="1" dirty="0" smtClean="0">
                <a:solidFill>
                  <a:srgbClr val="009E00"/>
                </a:solidFill>
              </a:rPr>
              <a:t>Challenge stage</a:t>
            </a:r>
            <a:endParaRPr lang="ko-KR" altLang="en-US" sz="7200" b="1" dirty="0" smtClean="0">
              <a:solidFill>
                <a:srgbClr val="00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1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600" b="1" smtClean="0"/>
              <a:t>3.2.1 </a:t>
            </a:r>
            <a:r>
              <a:rPr lang="en-US" altLang="ko-KR" sz="3600" b="1" smtClean="0">
                <a:solidFill>
                  <a:srgbClr val="0000FF"/>
                </a:solidFill>
              </a:rPr>
              <a:t>Add Polyline</a:t>
            </a:r>
            <a:endParaRPr lang="ko-KR" altLang="en-US" sz="3600" b="1" smtClean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322263" y="1046163"/>
            <a:ext cx="8575675" cy="564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initMap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1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zoom: 6,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center: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(35.840212, 127.125173),  // </a:t>
            </a:r>
            <a:r>
              <a:rPr lang="ko-KR" alt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전주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ko-KR" altLang="en-US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mapTypeId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google.maps.MapTypeId.TERRAIN</a:t>
            </a:r>
            <a:endParaRPr lang="en-US" altLang="ko-KR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 =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1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1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altLang="ko-KR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the path of Korean flight between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Gimpo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Jeju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Busan, Korea.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flightPlanCoordinates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(37.558909, 126.803083),  //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Gimpo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(33.507758, 126.491434),  //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Jeju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(35.173431, 128.946659),  //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Gimhae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];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google.maps.Polyline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path: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flightPlanCoordinates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geodesic: true,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strokeColor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'#FF0000',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strokeOpacity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1.0,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strokeWeight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flightPath.setMap</a:t>
            </a:r>
            <a:r>
              <a:rPr lang="en-US" altLang="ko-KR" sz="11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(map);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14951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6725" y="1054100"/>
            <a:ext cx="3332163" cy="336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1991" y="4797152"/>
            <a:ext cx="5908675" cy="91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95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182688" y="207963"/>
            <a:ext cx="5732462" cy="685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kern="0" dirty="0" smtClean="0">
                <a:solidFill>
                  <a:srgbClr val="000000"/>
                </a:solidFill>
              </a:rPr>
              <a:t>Result</a:t>
            </a:r>
            <a:r>
              <a:rPr lang="ko-KR" altLang="en-US" kern="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2776"/>
            <a:ext cx="4331088" cy="388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412776"/>
            <a:ext cx="408806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2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Challenge C1. Mobile version </a:t>
            </a:r>
            <a:endParaRPr lang="ko-KR" altLang="en-US" sz="3200" b="1" smtClean="0">
              <a:latin typeface="Comic Sans MS" panose="030F0702030302020204" pitchFamily="66" charset="0"/>
            </a:endParaRPr>
          </a:p>
        </p:txBody>
      </p:sp>
      <p:pic>
        <p:nvPicPr>
          <p:cNvPr id="1720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990600"/>
            <a:ext cx="527843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277813" y="1127125"/>
            <a:ext cx="2638425" cy="328613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277813" y="1558925"/>
            <a:ext cx="5411787" cy="2598738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30213" y="5632450"/>
            <a:ext cx="2638425" cy="328613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39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2950" y="1169988"/>
            <a:ext cx="3270250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98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3635896" y="260648"/>
            <a:ext cx="5328592" cy="6597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&lt;script&gt;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map;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flightPath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Defining arrow symbol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arrowSymbol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strokeColor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'#00F',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scale: 3,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path: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google.maps.SymbolPath.FORWARD_CLOSED_ARROW</a:t>
            </a:r>
            <a:endParaRPr lang="en-US" altLang="ko-KR" sz="1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addAnimatedPolyline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the path of Korean flight between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Gimpo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Jeju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Busan, Korea.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flightPlanCoordinates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(37.558909, 126.803083),  //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Gimpo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(33.507758, 126.491434),  //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Jeju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new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(35.173431, 128.946659),  //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Gimhae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airport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];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google.maps.Polyline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path: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flightPlanCoordinates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//geodesic: true,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icons: [{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icon: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arrowSymbol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offset: '100%'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}],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strokeColor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'#FF0000',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strokeOpacity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0.8,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strokeWeight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map: map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// Calling the arrow animation function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animateArrow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ko-KR" sz="1000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059" name="제목 1"/>
          <p:cNvSpPr>
            <a:spLocks noGrp="1"/>
          </p:cNvSpPr>
          <p:nvPr>
            <p:ph type="title"/>
          </p:nvPr>
        </p:nvSpPr>
        <p:spPr>
          <a:xfrm>
            <a:off x="100910" y="260648"/>
            <a:ext cx="6066256" cy="680120"/>
          </a:xfrm>
        </p:spPr>
        <p:txBody>
          <a:bodyPr>
            <a:normAutofit fontScale="90000"/>
          </a:bodyPr>
          <a:lstStyle/>
          <a:p>
            <a:pPr marL="342900" indent="-342900" algn="l"/>
            <a:r>
              <a:rPr lang="en-US" altLang="ko-KR" sz="2800" b="1" dirty="0" smtClean="0"/>
              <a:t>Challenge C2.1 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800" b="1" dirty="0" smtClean="0"/>
              <a:t>Route </a:t>
            </a:r>
            <a:r>
              <a:rPr lang="en-US" altLang="ko-KR" sz="2800" b="1" dirty="0" smtClean="0"/>
              <a:t>animation 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0" y="1340768"/>
            <a:ext cx="3451518" cy="4502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454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34925" y="1046163"/>
            <a:ext cx="5384800" cy="47958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animateArrow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counter = 0;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intervalID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window.setInterval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(function()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counter = (counter + 1) % </a:t>
            </a:r>
            <a:r>
              <a:rPr lang="en-US" altLang="ko-KR" sz="1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200;</a:t>
            </a:r>
            <a:endParaRPr lang="en-US" altLang="ko-KR" sz="1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arrows =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flightPath.get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arrows[0].offset = (counter / 2) + '%';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flightPath.set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('icons', arrows);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}, 50);	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function initialize()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=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  zoom: 7,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  center: new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google.maps.LatLng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(35.840212, 127.125173),  // 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전주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mapTypeId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google.maps.MapTypeId.TERRAIN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};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map = new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google.maps.Map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googleMap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mapProp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addAnimatedPolyline</a:t>
            </a:r>
            <a:r>
              <a:rPr lang="en-US" altLang="ko-KR" sz="1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eaLnBrk="1" hangingPunct="1">
              <a:buClr>
                <a:srgbClr val="703DFF"/>
              </a:buClr>
              <a:defRPr/>
            </a:pP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ko-KR" sz="1000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08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3200" b="1" smtClean="0"/>
              <a:t>Challenge C2.2 Route animation </a:t>
            </a:r>
            <a:endParaRPr lang="ko-KR" altLang="en-US" sz="3200" b="1" smtClean="0">
              <a:latin typeface="Comic Sans MS" panose="030F0702030302020204" pitchFamily="66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88900" y="5094288"/>
            <a:ext cx="2638425" cy="328612"/>
          </a:xfrm>
          <a:prstGeom prst="rect">
            <a:avLst/>
          </a:prstGeom>
          <a:solidFill>
            <a:srgbClr val="FF00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833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2913" y="1092200"/>
            <a:ext cx="3489325" cy="41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53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5325" y="1046163"/>
            <a:ext cx="3119438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322263" y="1046163"/>
            <a:ext cx="5384800" cy="1936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animateArrow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counter = 0;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intervalID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window.setInterval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(function()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counter = (counter + 1) % 200;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arrows =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flightPath.get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arrows[0].offset = (counter / 2) + '%';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flightPath.set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('icons', arrows);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}, 50);	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smtClean="0"/>
              <a:t>Challenge C3. Stop animation at home</a:t>
            </a:r>
            <a:endParaRPr lang="ko-KR" altLang="en-US" sz="2800" b="1" smtClean="0">
              <a:latin typeface="Comic Sans MS" panose="030F0702030302020204" pitchFamily="66" charset="0"/>
            </a:endParaRPr>
          </a:p>
        </p:txBody>
      </p:sp>
      <p:sp>
        <p:nvSpPr>
          <p:cNvPr id="175109" name="아래쪽 화살표 1"/>
          <p:cNvSpPr>
            <a:spLocks noChangeArrowheads="1"/>
          </p:cNvSpPr>
          <p:nvPr/>
        </p:nvSpPr>
        <p:spPr bwMode="auto">
          <a:xfrm>
            <a:off x="947738" y="3078163"/>
            <a:ext cx="736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9E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2263" y="3675063"/>
            <a:ext cx="5384800" cy="2559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animateArrow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counter = 0;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intervalID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window.setInterval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(function() 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counter = (counter + 1) % </a:t>
            </a: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arrows = 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flightPath.get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arrows[0].offset = (counter / 2) + '%';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flightPath.set</a:t>
            </a: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('icons', arrows);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if(counter==200){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clearInterval</a:t>
            </a: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intervalID</a:t>
            </a: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}, 50);	</a:t>
            </a:r>
          </a:p>
          <a:p>
            <a:pPr eaLnBrk="1" hangingPunct="1">
              <a:buClr>
                <a:srgbClr val="703DFF"/>
              </a:buCl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ko-KR" sz="1000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111" name="TextBox 1"/>
          <p:cNvSpPr txBox="1">
            <a:spLocks noChangeArrowheads="1"/>
          </p:cNvSpPr>
          <p:nvPr/>
        </p:nvSpPr>
        <p:spPr bwMode="auto">
          <a:xfrm>
            <a:off x="5775325" y="5153025"/>
            <a:ext cx="3173413" cy="33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MSnn_Flight_Stop.png</a:t>
            </a:r>
            <a:endParaRPr lang="ko-KR" altLang="en-US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9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dirty="0" smtClean="0"/>
              <a:t>Challenge </a:t>
            </a:r>
            <a:r>
              <a:rPr lang="en-US" altLang="ko-KR" sz="2800" b="1" dirty="0" smtClean="0"/>
              <a:t>C4.1 Animation by distance (%)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488832" cy="5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08720"/>
            <a:ext cx="6048672" cy="5949280"/>
          </a:xfrm>
          <a:prstGeom prst="rect">
            <a:avLst/>
          </a:prstGeom>
        </p:spPr>
      </p:pic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dirty="0" smtClean="0"/>
              <a:t>Challenge </a:t>
            </a:r>
            <a:r>
              <a:rPr lang="en-US" altLang="ko-KR" sz="2800" b="1" dirty="0" smtClean="0"/>
              <a:t>C4.2 Animation by distance (%)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871294" y="3309476"/>
            <a:ext cx="6013074" cy="3384376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48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36712"/>
            <a:ext cx="6336704" cy="5962484"/>
          </a:xfrm>
          <a:prstGeom prst="rect">
            <a:avLst/>
          </a:prstGeom>
        </p:spPr>
      </p:pic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dirty="0" smtClean="0"/>
              <a:t>Challenge </a:t>
            </a:r>
            <a:r>
              <a:rPr lang="en-US" altLang="ko-KR" sz="2800" b="1" dirty="0" smtClean="0"/>
              <a:t>C4.3 Animation by distance (%)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547664" y="2965371"/>
            <a:ext cx="3456384" cy="295121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1410696" y="3622017"/>
            <a:ext cx="2441224" cy="198211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2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272" y="1268760"/>
            <a:ext cx="5958359" cy="5544616"/>
          </a:xfrm>
          <a:prstGeom prst="rect">
            <a:avLst/>
          </a:prstGeom>
        </p:spPr>
      </p:pic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dirty="0" smtClean="0"/>
              <a:t>Challenge </a:t>
            </a:r>
            <a:r>
              <a:rPr lang="en-US" altLang="ko-KR" sz="2800" b="1" dirty="0" smtClean="0"/>
              <a:t>C4.4 Animation by distance (%)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3275855" y="1841481"/>
            <a:ext cx="5848775" cy="4827879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" y="1268760"/>
            <a:ext cx="3118757" cy="1721507"/>
          </a:xfrm>
          <a:prstGeom prst="rect">
            <a:avLst/>
          </a:prstGeom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0" y="1279206"/>
            <a:ext cx="1475656" cy="198211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4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algn="l"/>
            <a:r>
              <a:rPr lang="en-US" altLang="ko-KR" sz="2800" b="1" dirty="0" smtClean="0"/>
              <a:t>Challenge </a:t>
            </a:r>
            <a:r>
              <a:rPr lang="en-US" altLang="ko-KR" sz="2800" b="1" dirty="0" smtClean="0"/>
              <a:t>C4.5 Animation by distance (%)</a:t>
            </a:r>
            <a:endParaRPr lang="ko-KR" altLang="en-US" sz="2800" b="1" dirty="0" smtClean="0">
              <a:latin typeface="Comic Sans MS" panose="030F0702030302020204" pitchFamily="66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24744"/>
            <a:ext cx="4015696" cy="55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9712" y="107022"/>
            <a:ext cx="6900862" cy="1200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>
                <a:solidFill>
                  <a:srgbClr val="000000"/>
                </a:solidFill>
              </a:rPr>
              <a:t>1. </a:t>
            </a:r>
            <a:r>
              <a:rPr lang="ko-KR" altLang="en-US" dirty="0">
                <a:solidFill>
                  <a:srgbClr val="000000"/>
                </a:solidFill>
              </a:rPr>
              <a:t>아래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그림과 같이 세계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일주 여행 지도를 만드시오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eaLnBrk="1" latinLnBrk="1" hangingPunct="1">
              <a:defRPr/>
            </a:pPr>
            <a:r>
              <a:rPr lang="en-US" altLang="ko-KR" dirty="0">
                <a:solidFill>
                  <a:srgbClr val="000000"/>
                </a:solidFill>
              </a:rPr>
              <a:t>2. </a:t>
            </a:r>
            <a:r>
              <a:rPr lang="ko-KR" altLang="en-US" dirty="0">
                <a:solidFill>
                  <a:srgbClr val="000000"/>
                </a:solidFill>
              </a:rPr>
              <a:t>꼭 가고 싶은 곳의 위치를 </a:t>
            </a:r>
            <a:r>
              <a:rPr lang="en-US" altLang="ko-KR" dirty="0">
                <a:solidFill>
                  <a:srgbClr val="000000"/>
                </a:solidFill>
              </a:rPr>
              <a:t>4</a:t>
            </a:r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곳 이상 찾아서 추가하시오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eaLnBrk="1" latinLnBrk="1" hangingPunct="1">
              <a:defRPr/>
            </a:pPr>
            <a:r>
              <a:rPr lang="en-US" altLang="ko-KR" dirty="0">
                <a:solidFill>
                  <a:srgbClr val="000000"/>
                </a:solidFill>
              </a:rPr>
              <a:t>3. </a:t>
            </a:r>
            <a:r>
              <a:rPr lang="ko-KR" altLang="en-US" dirty="0" err="1">
                <a:solidFill>
                  <a:srgbClr val="000000"/>
                </a:solidFill>
              </a:rPr>
              <a:t>구굴맵의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다양한 기능을 </a:t>
            </a:r>
            <a:r>
              <a:rPr lang="ko-KR" altLang="en-US" dirty="0" err="1">
                <a:solidFill>
                  <a:srgbClr val="000000"/>
                </a:solidFill>
              </a:rPr>
              <a:t>활용하시오</a:t>
            </a:r>
            <a:r>
              <a:rPr lang="en-US" altLang="ko-KR" dirty="0" smtClean="0">
                <a:solidFill>
                  <a:srgbClr val="000000"/>
                </a:solidFill>
              </a:rPr>
              <a:t>. (</a:t>
            </a:r>
            <a:r>
              <a:rPr lang="ko-KR" altLang="en-US" dirty="0" smtClean="0">
                <a:solidFill>
                  <a:srgbClr val="000000"/>
                </a:solidFill>
              </a:rPr>
              <a:t>아이콘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애니메이션 변경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  <a:endParaRPr lang="en-US" altLang="ko-KR" dirty="0">
              <a:solidFill>
                <a:srgbClr val="000000"/>
              </a:solidFill>
            </a:endParaRPr>
          </a:p>
          <a:p>
            <a:pPr eaLnBrk="1" latinLnBrk="1" hangingPunct="1">
              <a:defRPr/>
            </a:pPr>
            <a:r>
              <a:rPr lang="en-US" altLang="ko-KR" dirty="0">
                <a:solidFill>
                  <a:srgbClr val="000000"/>
                </a:solidFill>
              </a:rPr>
              <a:t>h</a:t>
            </a:r>
            <a:r>
              <a:rPr lang="en-US" altLang="ko-KR" dirty="0" smtClean="0">
                <a:solidFill>
                  <a:srgbClr val="000000"/>
                </a:solidFill>
              </a:rPr>
              <a:t>tml </a:t>
            </a:r>
            <a:r>
              <a:rPr lang="ko-KR" altLang="en-US" dirty="0">
                <a:solidFill>
                  <a:srgbClr val="000000"/>
                </a:solidFill>
              </a:rPr>
              <a:t>파일을 </a:t>
            </a:r>
            <a:r>
              <a:rPr lang="en-US" altLang="ko-KR" b="1" dirty="0" smtClean="0">
                <a:solidFill>
                  <a:srgbClr val="0000FF"/>
                </a:solidFill>
              </a:rPr>
              <a:t>MSnn_Google_Travel.html</a:t>
            </a:r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로 저장하시오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29383"/>
            <a:ext cx="6984776" cy="54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59632" y="1345183"/>
            <a:ext cx="7124700" cy="1878013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3600" b="1" dirty="0">
                <a:solidFill>
                  <a:srgbClr val="000000"/>
                </a:solidFill>
              </a:rPr>
              <a:t>CHAPTER </a:t>
            </a:r>
            <a:r>
              <a:rPr kumimoji="0" lang="en-US" altLang="ko-KR" sz="3600" b="1" dirty="0" smtClean="0">
                <a:solidFill>
                  <a:srgbClr val="000000"/>
                </a:solidFill>
              </a:rPr>
              <a:t>13 </a:t>
            </a:r>
            <a:endParaRPr kumimoji="0" lang="en-US" altLang="ko-KR" sz="3600" b="1" dirty="0">
              <a:solidFill>
                <a:srgbClr val="000000"/>
              </a:solidFill>
            </a:endParaRPr>
          </a:p>
          <a:p>
            <a:pPr algn="ctr" latinLnBrk="0">
              <a:spcBef>
                <a:spcPct val="0"/>
              </a:spcBef>
              <a:buClrTx/>
              <a:buFontTx/>
              <a:buNone/>
            </a:pPr>
            <a:endParaRPr kumimoji="0" lang="en-US" altLang="ko-KR" sz="3600" b="1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ko-KR" sz="4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Google Map </a:t>
            </a:r>
            <a:r>
              <a:rPr kumimoji="0" lang="en-US" altLang="ko-KR" sz="4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II. Apps</a:t>
            </a:r>
            <a:r>
              <a:rPr kumimoji="0" lang="ko-KR" altLang="en-US" sz="4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kumimoji="0" lang="ko-KR" altLang="en-US" sz="44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1640" y="3645024"/>
            <a:ext cx="7124700" cy="26781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400" b="1" dirty="0">
                <a:solidFill>
                  <a:srgbClr val="0000FF"/>
                </a:solidFill>
              </a:rPr>
              <a:t>Develop apps using Google Map </a:t>
            </a:r>
            <a:r>
              <a:rPr lang="en-US" altLang="ko-KR" sz="2400" b="1" dirty="0" err="1">
                <a:solidFill>
                  <a:srgbClr val="0000FF"/>
                </a:solidFill>
              </a:rPr>
              <a:t>Api</a:t>
            </a:r>
            <a:r>
              <a:rPr lang="en-US" altLang="ko-KR" sz="2400" b="1" dirty="0">
                <a:solidFill>
                  <a:srgbClr val="0000FF"/>
                </a:solidFill>
              </a:rPr>
              <a:t> V3 &amp; HTML5 Geolocation.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eaLnBrk="1" latinLnBrk="1" hangingPunct="1">
              <a:defRPr/>
            </a:pPr>
            <a:endParaRPr lang="en-US" altLang="ko-KR" sz="2400" dirty="0">
              <a:solidFill>
                <a:srgbClr val="000000"/>
              </a:solidFill>
            </a:endParaRPr>
          </a:p>
          <a:p>
            <a:pPr eaLnBrk="1" latinLnBrk="1" hangingPunct="1">
              <a:defRPr/>
            </a:pPr>
            <a:r>
              <a:rPr lang="en-US" altLang="ko-KR" sz="2400" dirty="0">
                <a:solidFill>
                  <a:srgbClr val="FFFFFF">
                    <a:lumMod val="65000"/>
                  </a:srgbClr>
                </a:solidFill>
              </a:rPr>
              <a:t>Before you start, you will need a free API key from Google (???).</a:t>
            </a:r>
          </a:p>
          <a:p>
            <a:pPr eaLnBrk="1" latinLnBrk="1" hangingPunct="1">
              <a:defRPr/>
            </a:pPr>
            <a:endParaRPr lang="en-US" altLang="ko-KR" sz="2400" dirty="0">
              <a:solidFill>
                <a:srgbClr val="000000"/>
              </a:solidFill>
            </a:endParaRPr>
          </a:p>
          <a:p>
            <a:pPr eaLnBrk="1" latinLnBrk="1" hangingPunct="1">
              <a:defRPr/>
            </a:pPr>
            <a:r>
              <a:rPr lang="en-US" altLang="ko-KR" sz="2400" dirty="0">
                <a:solidFill>
                  <a:srgbClr val="0000FF"/>
                </a:solidFill>
              </a:rPr>
              <a:t>API</a:t>
            </a:r>
            <a:r>
              <a:rPr lang="en-US" altLang="ko-KR" sz="2400" dirty="0">
                <a:solidFill>
                  <a:srgbClr val="000000"/>
                </a:solidFill>
              </a:rPr>
              <a:t> = Application programming interface.</a:t>
            </a:r>
          </a:p>
        </p:txBody>
      </p:sp>
    </p:spTree>
    <p:extLst>
      <p:ext uri="{BB962C8B-B14F-4D97-AF65-F5344CB8AC3E}">
        <p14:creationId xmlns:p14="http://schemas.microsoft.com/office/powerpoint/2010/main" val="179956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 </a:t>
            </a:r>
            <a:r>
              <a:rPr lang="en-US" altLang="ko-KR" dirty="0" smtClean="0">
                <a:latin typeface="Comic Sans MS" panose="030F0702030302020204" pitchFamily="66" charset="0"/>
              </a:rPr>
              <a:t>– code#1</a:t>
            </a:r>
            <a:endParaRPr lang="ko-KR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83629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9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 </a:t>
            </a:r>
            <a:r>
              <a:rPr lang="en-US" altLang="ko-KR" dirty="0" smtClean="0">
                <a:latin typeface="Comic Sans MS" panose="030F0702030302020204" pitchFamily="66" charset="0"/>
              </a:rPr>
              <a:t>– code#2</a:t>
            </a:r>
            <a:endParaRPr lang="ko-KR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550671" cy="58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 </a:t>
            </a:r>
            <a:r>
              <a:rPr lang="en-US" altLang="ko-KR" dirty="0" smtClean="0">
                <a:latin typeface="Comic Sans MS" panose="030F0702030302020204" pitchFamily="66" charset="0"/>
              </a:rPr>
              <a:t>– code#3</a:t>
            </a:r>
            <a:endParaRPr lang="ko-KR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54360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 </a:t>
            </a:r>
            <a:r>
              <a:rPr lang="en-US" altLang="ko-KR" dirty="0" smtClean="0">
                <a:latin typeface="Comic Sans MS" panose="030F0702030302020204" pitchFamily="66" charset="0"/>
              </a:rPr>
              <a:t>– code#4</a:t>
            </a:r>
            <a:endParaRPr lang="ko-KR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40920"/>
            <a:ext cx="7001272" cy="60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2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xfrm>
            <a:off x="107504" y="26977"/>
            <a:ext cx="8153400" cy="680120"/>
          </a:xfrm>
        </p:spPr>
        <p:txBody>
          <a:bodyPr/>
          <a:lstStyle/>
          <a:p>
            <a:pPr marL="342900" indent="-342900"/>
            <a:r>
              <a:rPr lang="ko-KR" altLang="en-US" dirty="0" smtClean="0">
                <a:latin typeface="Comic Sans MS" panose="030F0702030302020204" pitchFamily="66" charset="0"/>
              </a:rPr>
              <a:t>도전과제 </a:t>
            </a:r>
            <a:r>
              <a:rPr lang="en-US" altLang="ko-KR" dirty="0" smtClean="0">
                <a:latin typeface="Comic Sans MS" panose="030F0702030302020204" pitchFamily="66" charset="0"/>
              </a:rPr>
              <a:t>– code#5</a:t>
            </a:r>
            <a:endParaRPr lang="ko-KR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20688"/>
            <a:ext cx="6768752" cy="6120990"/>
          </a:xfrm>
          <a:prstGeom prst="rect">
            <a:avLst/>
          </a:prstGeom>
        </p:spPr>
      </p:pic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763688" y="1556793"/>
            <a:ext cx="6264696" cy="4680520"/>
          </a:xfrm>
          <a:prstGeom prst="rect">
            <a:avLst/>
          </a:prstGeom>
          <a:solidFill>
            <a:srgbClr val="FFFF00">
              <a:alpha val="14902"/>
            </a:srgbClr>
          </a:solidFill>
          <a:ln w="254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6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과제</a:t>
            </a:r>
            <a:r>
              <a:rPr lang="en-US" altLang="ko-KR" b="1" dirty="0" smtClean="0"/>
              <a:t>10. msnn_rpt10.zip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8897" y="1296326"/>
            <a:ext cx="8293583" cy="5386090"/>
          </a:xfrm>
          <a:prstGeom prst="rect">
            <a:avLst/>
          </a:prstGeom>
          <a:solidFill>
            <a:srgbClr val="FAF9C9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실습과제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lang="en-US" altLang="ko-KR" b="1" dirty="0" smtClean="0">
                <a:solidFill>
                  <a:prstClr val="black"/>
                </a:solidFill>
              </a:rPr>
              <a:t>] </a:t>
            </a:r>
            <a:r>
              <a:rPr lang="en-US" altLang="ko-KR" b="1" dirty="0" smtClean="0">
                <a:solidFill>
                  <a:prstClr val="black"/>
                </a:solidFill>
              </a:rPr>
              <a:t>Google Map </a:t>
            </a:r>
            <a:r>
              <a:rPr lang="en-US" altLang="ko-KR" b="1" dirty="0" smtClean="0">
                <a:solidFill>
                  <a:prstClr val="black"/>
                </a:solidFill>
              </a:rPr>
              <a:t>apps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0" defTabSz="180000"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[1] </a:t>
            </a:r>
            <a:r>
              <a:rPr lang="ko-KR" altLang="en-US" b="1" dirty="0">
                <a:solidFill>
                  <a:prstClr val="black"/>
                </a:solidFill>
              </a:rPr>
              <a:t>실습 결과 그림 </a:t>
            </a:r>
            <a:r>
              <a:rPr lang="en-US" altLang="ko-KR" b="1" dirty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장 </a:t>
            </a:r>
            <a:r>
              <a:rPr lang="ko-KR" altLang="en-US" b="1" dirty="0">
                <a:solidFill>
                  <a:prstClr val="black"/>
                </a:solidFill>
              </a:rPr>
              <a:t>저장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</a:p>
          <a:p>
            <a:pPr lvl="0" defTabSz="180000"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[2] </a:t>
            </a:r>
            <a:r>
              <a:rPr lang="en-US" altLang="ko-KR" b="1" dirty="0" smtClean="0">
                <a:solidFill>
                  <a:srgbClr val="0000FF"/>
                </a:solidFill>
              </a:rPr>
              <a:t>MSnn_Transit.png, MSnn_geometry.png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0" defTabSz="180000">
              <a:defRPr/>
            </a:pPr>
            <a:r>
              <a:rPr lang="en-US" altLang="ko-KR" b="1" dirty="0" smtClean="0">
                <a:solidFill>
                  <a:srgbClr val="0000FF"/>
                </a:solidFill>
              </a:rPr>
              <a:t>     MSnn_MyHome.png, MSnn_Flight_Stop.png</a:t>
            </a:r>
          </a:p>
          <a:p>
            <a:pPr lvl="0" defTabSz="180000">
              <a:defRPr/>
            </a:pPr>
            <a:endParaRPr lang="en-US" altLang="ko-KR" b="1" dirty="0">
              <a:solidFill>
                <a:prstClr val="black"/>
              </a:solidFill>
            </a:endParaRPr>
          </a:p>
          <a:p>
            <a:pPr lvl="0" defTabSz="180000">
              <a:defRPr/>
            </a:pPr>
            <a:r>
              <a:rPr lang="en-US" altLang="ko-KR" b="1" dirty="0" smtClean="0">
                <a:solidFill>
                  <a:prstClr val="black"/>
                </a:solidFill>
              </a:rPr>
              <a:t>[3.1] </a:t>
            </a:r>
            <a:r>
              <a:rPr lang="ko-KR" altLang="en-US" b="1" dirty="0" smtClean="0">
                <a:solidFill>
                  <a:prstClr val="black"/>
                </a:solidFill>
              </a:rPr>
              <a:t>나의 세계 </a:t>
            </a:r>
            <a:r>
              <a:rPr lang="ko-KR" altLang="en-US" b="1" dirty="0">
                <a:solidFill>
                  <a:prstClr val="black"/>
                </a:solidFill>
              </a:rPr>
              <a:t>일주 여행 지도를 만드시오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</a:p>
          <a:p>
            <a:pPr lvl="0" defTabSz="180000">
              <a:defRPr/>
            </a:pPr>
            <a:r>
              <a:rPr lang="en-US" altLang="ko-KR" b="1" dirty="0" smtClean="0">
                <a:solidFill>
                  <a:prstClr val="black"/>
                </a:solidFill>
              </a:rPr>
              <a:t>[3.2] </a:t>
            </a:r>
            <a:r>
              <a:rPr lang="ko-KR" altLang="en-US" b="1" dirty="0">
                <a:solidFill>
                  <a:prstClr val="black"/>
                </a:solidFill>
              </a:rPr>
              <a:t>꼭 가고 싶은 곳의 위치를 </a:t>
            </a:r>
            <a:r>
              <a:rPr lang="en-US" altLang="ko-KR" b="1" dirty="0" smtClean="0">
                <a:solidFill>
                  <a:prstClr val="black"/>
                </a:solidFill>
              </a:rPr>
              <a:t>4 </a:t>
            </a:r>
            <a:r>
              <a:rPr lang="ko-KR" altLang="en-US" b="1" dirty="0">
                <a:solidFill>
                  <a:prstClr val="black"/>
                </a:solidFill>
              </a:rPr>
              <a:t>곳 이상 찾아서 </a:t>
            </a:r>
            <a:r>
              <a:rPr lang="ko-KR" altLang="en-US" b="1" dirty="0" err="1">
                <a:solidFill>
                  <a:prstClr val="black"/>
                </a:solidFill>
              </a:rPr>
              <a:t>추가하시오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</a:p>
          <a:p>
            <a:pPr lvl="0" defTabSz="180000">
              <a:defRPr/>
            </a:pPr>
            <a:r>
              <a:rPr lang="en-US" altLang="ko-KR" b="1" dirty="0" smtClean="0">
                <a:solidFill>
                  <a:prstClr val="black"/>
                </a:solidFill>
              </a:rPr>
              <a:t>[3.3] </a:t>
            </a:r>
            <a:r>
              <a:rPr lang="ko-KR" altLang="en-US" b="1" dirty="0" err="1">
                <a:solidFill>
                  <a:prstClr val="black"/>
                </a:solidFill>
              </a:rPr>
              <a:t>구굴맵의</a:t>
            </a:r>
            <a:r>
              <a:rPr lang="ko-KR" altLang="en-US" b="1" dirty="0">
                <a:solidFill>
                  <a:prstClr val="black"/>
                </a:solidFill>
              </a:rPr>
              <a:t> 다양한 기능을 </a:t>
            </a:r>
            <a:r>
              <a:rPr lang="ko-KR" altLang="en-US" b="1" dirty="0" err="1">
                <a:solidFill>
                  <a:prstClr val="black"/>
                </a:solidFill>
              </a:rPr>
              <a:t>활용하시오</a:t>
            </a:r>
            <a:r>
              <a:rPr lang="en-US" altLang="ko-KR" b="1" dirty="0">
                <a:solidFill>
                  <a:prstClr val="black"/>
                </a:solidFill>
              </a:rPr>
              <a:t>. (</a:t>
            </a:r>
            <a:r>
              <a:rPr lang="ko-KR" altLang="en-US" b="1" dirty="0">
                <a:solidFill>
                  <a:prstClr val="black"/>
                </a:solidFill>
              </a:rPr>
              <a:t>아이콘</a:t>
            </a:r>
            <a:r>
              <a:rPr lang="en-US" altLang="ko-KR" b="1" dirty="0">
                <a:solidFill>
                  <a:prstClr val="black"/>
                </a:solidFill>
              </a:rPr>
              <a:t>, </a:t>
            </a:r>
            <a:r>
              <a:rPr lang="ko-KR" altLang="en-US" b="1" dirty="0">
                <a:solidFill>
                  <a:prstClr val="black"/>
                </a:solidFill>
              </a:rPr>
              <a:t>애니메이션 변경</a:t>
            </a:r>
            <a:r>
              <a:rPr lang="en-US" altLang="ko-KR" b="1" dirty="0" smtClean="0">
                <a:solidFill>
                  <a:prstClr val="black"/>
                </a:solidFill>
              </a:rPr>
              <a:t>)</a:t>
            </a:r>
          </a:p>
          <a:p>
            <a:pPr lvl="0" defTabSz="180000">
              <a:defRPr/>
            </a:pPr>
            <a:endParaRPr lang="en-US" altLang="ko-KR" b="1" dirty="0">
              <a:solidFill>
                <a:prstClr val="black"/>
              </a:solidFill>
            </a:endParaRPr>
          </a:p>
          <a:p>
            <a:pPr lvl="0" defTabSz="180000"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html </a:t>
            </a:r>
            <a:r>
              <a:rPr lang="ko-KR" altLang="en-US" b="1" dirty="0">
                <a:solidFill>
                  <a:prstClr val="black"/>
                </a:solidFill>
              </a:rPr>
              <a:t>파일을 </a:t>
            </a:r>
            <a:r>
              <a:rPr lang="en-US" altLang="ko-KR" b="1" dirty="0">
                <a:solidFill>
                  <a:srgbClr val="0000FF"/>
                </a:solidFill>
              </a:rPr>
              <a:t>MSnn_Google_Travel.html</a:t>
            </a:r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solidFill>
                  <a:prstClr val="black"/>
                </a:solidFill>
              </a:rPr>
              <a:t>로 저장하시오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</a:p>
          <a:p>
            <a:pPr lvl="0" defTabSz="180000">
              <a:defRPr/>
            </a:pPr>
            <a:endParaRPr lang="en-US" altLang="ko-KR" b="1" dirty="0">
              <a:solidFill>
                <a:prstClr val="black"/>
              </a:solidFill>
            </a:endParaRPr>
          </a:p>
          <a:p>
            <a:pPr lvl="0" defTabSz="180000"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****   </a:t>
            </a:r>
            <a:r>
              <a:rPr lang="en-US" altLang="ko-KR" b="1" dirty="0" smtClean="0">
                <a:solidFill>
                  <a:srgbClr val="0000FF"/>
                </a:solidFill>
              </a:rPr>
              <a:t>MSnn_Rpt10.zip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solidFill>
                  <a:prstClr val="black"/>
                </a:solidFill>
              </a:rPr>
              <a:t>으로 압축해서 제출하시오</a:t>
            </a:r>
            <a:r>
              <a:rPr lang="en-US" altLang="ko-KR" b="1" dirty="0">
                <a:solidFill>
                  <a:prstClr val="black"/>
                </a:solidFill>
              </a:rPr>
              <a:t>. 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0" defTabSz="180000"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제출파일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msnn_rpt10.zip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(11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lang="en-US" altLang="ko-KR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21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 마감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html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파일과 사용된 그림을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압축하여 이메일로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msnn_rpt10”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제목으로 제출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Email : chaos21c@gmail.com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4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259632" y="116632"/>
            <a:ext cx="6418262" cy="685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kern="0" dirty="0" smtClean="0">
                <a:solidFill>
                  <a:srgbClr val="000000"/>
                </a:solidFill>
              </a:rPr>
              <a:t>Result</a:t>
            </a:r>
            <a:r>
              <a:rPr lang="ko-KR" altLang="en-US" kern="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19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052736"/>
            <a:ext cx="7671061" cy="568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21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788275" cy="1274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5400" dirty="0" smtClean="0"/>
              <a:t>API Key:</a:t>
            </a:r>
            <a:br>
              <a:rPr lang="en-US" altLang="ko-KR" sz="5400" dirty="0" smtClean="0"/>
            </a:br>
            <a:r>
              <a:rPr lang="en-US" altLang="ko-KR" sz="3200" b="1" dirty="0" smtClean="0">
                <a:solidFill>
                  <a:srgbClr val="0000FF"/>
                </a:solidFill>
              </a:rPr>
              <a:t>Using Google Map API V3</a:t>
            </a:r>
            <a:endParaRPr lang="ko-KR" altLang="en-US" sz="5400" b="1" dirty="0" smtClean="0">
              <a:solidFill>
                <a:srgbClr val="0000FF"/>
              </a:solidFill>
            </a:endParaRPr>
          </a:p>
        </p:txBody>
      </p:sp>
      <p:pic>
        <p:nvPicPr>
          <p:cNvPr id="417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916832"/>
            <a:ext cx="7643813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40" y="962037"/>
            <a:ext cx="7453060" cy="52821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83568" y="260648"/>
            <a:ext cx="7789862" cy="5715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교재 </a:t>
            </a:r>
            <a:r>
              <a:rPr lang="en-US" altLang="ko-KR" dirty="0"/>
              <a:t>WEB</a:t>
            </a:r>
            <a:r>
              <a:rPr lang="ko-KR" altLang="en-US" dirty="0"/>
              <a:t> 강의 소개</a:t>
            </a:r>
          </a:p>
        </p:txBody>
      </p:sp>
      <p:sp>
        <p:nvSpPr>
          <p:cNvPr id="17" name="직사각형 3"/>
          <p:cNvSpPr>
            <a:spLocks noChangeArrowheads="1"/>
          </p:cNvSpPr>
          <p:nvPr/>
        </p:nvSpPr>
        <p:spPr bwMode="auto">
          <a:xfrm>
            <a:off x="3306731" y="6233467"/>
            <a:ext cx="3108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Arial" panose="020B0604020202020204" pitchFamily="34" charset="0"/>
                <a:hlinkClick r:id="rId2"/>
              </a:rPr>
              <a:t>http://webprogramming.co.kr</a:t>
            </a:r>
            <a:endParaRPr lang="en-US" altLang="ko-K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05" y="952500"/>
            <a:ext cx="6986103" cy="51460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125538" y="381000"/>
            <a:ext cx="7789862" cy="5715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관련 </a:t>
            </a:r>
            <a:r>
              <a:rPr lang="en-US" altLang="ko-KR" dirty="0"/>
              <a:t>WEB</a:t>
            </a:r>
            <a:r>
              <a:rPr lang="ko-KR" altLang="en-US" dirty="0"/>
              <a:t> 강의 소개 </a:t>
            </a:r>
            <a:r>
              <a:rPr lang="en-US" altLang="ko-KR" dirty="0"/>
              <a:t>– w3schools.com</a:t>
            </a:r>
            <a:endParaRPr lang="ko-KR" altLang="en-US" dirty="0"/>
          </a:p>
        </p:txBody>
      </p:sp>
      <p:sp>
        <p:nvSpPr>
          <p:cNvPr id="17" name="직사각형 3"/>
          <p:cNvSpPr>
            <a:spLocks noChangeArrowheads="1"/>
          </p:cNvSpPr>
          <p:nvPr/>
        </p:nvSpPr>
        <p:spPr bwMode="auto">
          <a:xfrm>
            <a:off x="3306731" y="6233467"/>
            <a:ext cx="2889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Arial" panose="020B0604020202020204" pitchFamily="34" charset="0"/>
                <a:hlinkClick r:id="rId2"/>
              </a:rPr>
              <a:t>http://www.w3schools.com</a:t>
            </a:r>
            <a:endParaRPr lang="ko-KR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943850" cy="5110163"/>
          </a:xfrm>
        </p:spPr>
        <p:txBody>
          <a:bodyPr>
            <a:normAutofit fontScale="90000"/>
          </a:bodyPr>
          <a:lstStyle/>
          <a:p>
            <a:r>
              <a:rPr lang="en-US" altLang="ko-KR" sz="5400" dirty="0" smtClean="0"/>
              <a:t>  Reference </a:t>
            </a:r>
            <a:r>
              <a:rPr lang="en-US" altLang="ko-KR" sz="2800" dirty="0" smtClean="0"/>
              <a:t>(w3schools.com)</a:t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b="1" dirty="0" smtClean="0"/>
              <a:t>HTML5 Geolocation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000" dirty="0" smtClean="0">
                <a:hlinkClick r:id="rId2"/>
              </a:rPr>
              <a:t>http://www.w3schools.com/html/html5_geolocation.asp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400" b="1" dirty="0" smtClean="0"/>
              <a:t>Google Maps API Tutorial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www.w3schools.com/graphics/google_maps_intro.asp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Google Maps JavaScript API v3 (google.com)</a:t>
            </a:r>
            <a:br>
              <a:rPr lang="en-US" altLang="ko-KR" sz="2000" b="1" dirty="0" smtClean="0"/>
            </a:br>
            <a:r>
              <a:rPr lang="en-US" altLang="ko-KR" sz="1800" b="1" dirty="0" smtClean="0">
                <a:hlinkClick r:id="rId4"/>
              </a:rPr>
              <a:t>https://developers.google.com/maps/documentation/javascript/?hl=ko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endParaRPr lang="ko-KR" altLang="en-US" sz="54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>
          <a:xfrm>
            <a:off x="539552" y="116633"/>
            <a:ext cx="7943850" cy="2160240"/>
          </a:xfrm>
        </p:spPr>
        <p:txBody>
          <a:bodyPr>
            <a:normAutofit fontScale="90000"/>
          </a:bodyPr>
          <a:lstStyle/>
          <a:p>
            <a:r>
              <a:rPr lang="en-US" altLang="ko-KR" sz="5400" dirty="0" smtClean="0"/>
              <a:t>  Reference </a:t>
            </a:r>
            <a:r>
              <a:rPr lang="en-US" altLang="ko-KR" sz="3600" b="1" dirty="0" smtClean="0">
                <a:solidFill>
                  <a:srgbClr val="0000FF"/>
                </a:solidFill>
              </a:rPr>
              <a:t>(Google Maps JS API)</a:t>
            </a:r>
            <a:br>
              <a:rPr lang="en-US" altLang="ko-KR" sz="3600" b="1" dirty="0" smtClean="0">
                <a:solidFill>
                  <a:srgbClr val="0000FF"/>
                </a:solidFill>
              </a:rPr>
            </a:br>
            <a:r>
              <a:rPr lang="en-US" altLang="ko-KR" sz="3600" b="1" dirty="0" smtClean="0">
                <a:solidFill>
                  <a:srgbClr val="0000FF"/>
                </a:solidFill>
              </a:rPr>
              <a:t/>
            </a:r>
            <a:br>
              <a:rPr lang="en-US" altLang="ko-KR" sz="3600" b="1" dirty="0" smtClean="0">
                <a:solidFill>
                  <a:srgbClr val="0000FF"/>
                </a:solidFill>
              </a:rPr>
            </a:br>
            <a:endParaRPr lang="ko-KR" altLang="en-US" sz="5400" b="1" dirty="0" smtClean="0">
              <a:solidFill>
                <a:srgbClr val="0000FF"/>
              </a:solidFill>
            </a:endParaRPr>
          </a:p>
        </p:txBody>
      </p: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340768"/>
            <a:ext cx="6408712" cy="544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762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7788275" cy="1419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6000" dirty="0" smtClean="0"/>
              <a:t>Target</a:t>
            </a:r>
            <a:r>
              <a:rPr lang="en-US" altLang="ko-KR" sz="6000" dirty="0" smtClean="0"/>
              <a:t>: </a:t>
            </a:r>
            <a:r>
              <a:rPr lang="en-US" altLang="ko-KR" sz="3600" b="1" dirty="0" smtClean="0">
                <a:solidFill>
                  <a:srgbClr val="0000FF"/>
                </a:solidFill>
              </a:rPr>
              <a:t>Places</a:t>
            </a:r>
            <a:endParaRPr lang="ko-KR" altLang="en-US" sz="6000" b="1" dirty="0" smtClean="0">
              <a:solidFill>
                <a:srgbClr val="0000FF"/>
              </a:solidFill>
            </a:endParaRPr>
          </a:p>
        </p:txBody>
      </p:sp>
      <p:pic>
        <p:nvPicPr>
          <p:cNvPr id="1239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489075"/>
            <a:ext cx="3005137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1489075"/>
            <a:ext cx="3006725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43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20202</TotalTime>
  <Words>1286</Words>
  <Application>Microsoft Office PowerPoint</Application>
  <PresentationFormat>화면 슬라이드 쇼(4:3)</PresentationFormat>
  <Paragraphs>443</Paragraphs>
  <Slides>69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69</vt:i4>
      </vt:variant>
    </vt:vector>
  </HeadingPairs>
  <TitlesOfParts>
    <vt:vector size="86" baseType="lpstr">
      <vt:lpstr>HY견고딕</vt:lpstr>
      <vt:lpstr>HY나무L</vt:lpstr>
      <vt:lpstr>굴림</vt:lpstr>
      <vt:lpstr>맑은 고딕</vt:lpstr>
      <vt:lpstr>휴먼편지체</vt:lpstr>
      <vt:lpstr>Arial</vt:lpstr>
      <vt:lpstr>Arial Black</vt:lpstr>
      <vt:lpstr>Century Schoolbook</vt:lpstr>
      <vt:lpstr>Comic Sans MS</vt:lpstr>
      <vt:lpstr>Symbol</vt:lpstr>
      <vt:lpstr>Wingdings</vt:lpstr>
      <vt:lpstr>Wingdings 2</vt:lpstr>
      <vt:lpstr>가을</vt:lpstr>
      <vt:lpstr>20_Crayons</vt:lpstr>
      <vt:lpstr>2_가을</vt:lpstr>
      <vt:lpstr>3_Crayons</vt:lpstr>
      <vt:lpstr>51_Crayons</vt:lpstr>
      <vt:lpstr>PowerPoint 프레젠테이션</vt:lpstr>
      <vt:lpstr>PowerPoint 프레젠테이션</vt:lpstr>
      <vt:lpstr>PowerPoint 프레젠테이션</vt:lpstr>
      <vt:lpstr>과제09. msnn_rpt09.zip</vt:lpstr>
      <vt:lpstr>PowerPoint 프레젠테이션</vt:lpstr>
      <vt:lpstr>PowerPoint 프레젠테이션</vt:lpstr>
      <vt:lpstr>  Reference (w3schools.com)  HTML5 Geolocation http://www.w3schools.com/html/html5_geolocation.asp  Google Maps API Tutorial https://www.w3schools.com/graphics/google_maps_intro.asp   Google Maps JavaScript API v3 (google.com) https://developers.google.com/maps/documentation/javascript/?hl=ko </vt:lpstr>
      <vt:lpstr>  Reference (Google Maps JS API)  </vt:lpstr>
      <vt:lpstr>Target: Places</vt:lpstr>
      <vt:lpstr>Target (N.A.): Using Google Map API V3</vt:lpstr>
      <vt:lpstr>Target: Directions</vt:lpstr>
      <vt:lpstr>Target: Distance &amp; heading</vt:lpstr>
      <vt:lpstr>Challenge 1: Animation on Google map</vt:lpstr>
      <vt:lpstr>Challenge 2: World travel animation</vt:lpstr>
      <vt:lpstr>Google Map Javascript API Advanced Mobile app, Animation,  Direction, Places,  Travel</vt:lpstr>
      <vt:lpstr>A1.1 Google Map for Mobile</vt:lpstr>
      <vt:lpstr>A1.2 Google Map for Mobile</vt:lpstr>
      <vt:lpstr>[Result] A1. Mobile setting</vt:lpstr>
      <vt:lpstr>A2. Traffic</vt:lpstr>
      <vt:lpstr>[Result] A2. Traffic</vt:lpstr>
      <vt:lpstr>A3. Bicycling route</vt:lpstr>
      <vt:lpstr>[Result] A3. Bicycling route</vt:lpstr>
      <vt:lpstr>A4. Transit</vt:lpstr>
      <vt:lpstr>[Result] A4. Transit</vt:lpstr>
      <vt:lpstr>Google Map Coverage (ㅠㅠ)</vt:lpstr>
      <vt:lpstr>A5.0 All modes of travels</vt:lpstr>
      <vt:lpstr>A5.1 All modes of travels</vt:lpstr>
      <vt:lpstr>A5.2 All modes of travels</vt:lpstr>
      <vt:lpstr>A5.3 All modes of travels</vt:lpstr>
      <vt:lpstr>[Result] A5. All modes of travels</vt:lpstr>
      <vt:lpstr>[Result] A5. All modes of travels</vt:lpstr>
      <vt:lpstr>A6.1 Google map library: geometry</vt:lpstr>
      <vt:lpstr>A6.2 Google map library: geometry</vt:lpstr>
      <vt:lpstr>A6.3 Google map library: geometry</vt:lpstr>
      <vt:lpstr>A6.4 Google map library: geometry</vt:lpstr>
      <vt:lpstr>[Result] A6. library: geometry</vt:lpstr>
      <vt:lpstr>[Result] A6. library: geometry</vt:lpstr>
      <vt:lpstr>A7.1 Google map library: places</vt:lpstr>
      <vt:lpstr>A7.2 Google map library: places</vt:lpstr>
      <vt:lpstr>PowerPoint 프레젠테이션</vt:lpstr>
      <vt:lpstr>A7.3 Google map library: places</vt:lpstr>
      <vt:lpstr>A7.4 Google map library: places</vt:lpstr>
      <vt:lpstr>[Result] A7. Google map : places</vt:lpstr>
      <vt:lpstr>A8. Weather with cloud</vt:lpstr>
      <vt:lpstr>[Result] A8. Weather with cloud</vt:lpstr>
      <vt:lpstr>A9. Photo sharing with Panoramio</vt:lpstr>
      <vt:lpstr>[Result] A9. Photo sharing with Panoramio</vt:lpstr>
      <vt:lpstr>Google Map Javascript API  Challenge stage</vt:lpstr>
      <vt:lpstr>3.2.1 Add Polyline</vt:lpstr>
      <vt:lpstr>Challenge C1. Mobile version </vt:lpstr>
      <vt:lpstr>Challenge C2.1  Route animation </vt:lpstr>
      <vt:lpstr>Challenge C2.2 Route animation </vt:lpstr>
      <vt:lpstr>Challenge C3. Stop animation at home</vt:lpstr>
      <vt:lpstr>Challenge C4.1 Animation by distance (%)</vt:lpstr>
      <vt:lpstr>Challenge C4.2 Animation by distance (%)</vt:lpstr>
      <vt:lpstr>Challenge C4.3 Animation by distance (%)</vt:lpstr>
      <vt:lpstr>Challenge C4.4 Animation by distance (%)</vt:lpstr>
      <vt:lpstr>Challenge C4.5 Animation by distance (%)</vt:lpstr>
      <vt:lpstr>도전과제</vt:lpstr>
      <vt:lpstr>도전과제 – code#1</vt:lpstr>
      <vt:lpstr>도전과제 – code#2</vt:lpstr>
      <vt:lpstr>도전과제 – code#3</vt:lpstr>
      <vt:lpstr>도전과제 – code#4</vt:lpstr>
      <vt:lpstr>도전과제 – code#5</vt:lpstr>
      <vt:lpstr>과제10. msnn_rpt10.zip</vt:lpstr>
      <vt:lpstr>PowerPoint 프레젠테이션</vt:lpstr>
      <vt:lpstr>API Key: Using Google Map API V3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yish</cp:lastModifiedBy>
  <cp:revision>873</cp:revision>
  <dcterms:created xsi:type="dcterms:W3CDTF">2011-08-27T14:53:28Z</dcterms:created>
  <dcterms:modified xsi:type="dcterms:W3CDTF">2017-11-21T04:32:29Z</dcterms:modified>
</cp:coreProperties>
</file>